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 r:id="rId2"/>
    <p:sldId id="257" r:id="rId3"/>
    <p:sldId id="258" r:id="rId4"/>
    <p:sldId id="259" r:id="rId5"/>
    <p:sldId id="265" r:id="rId6"/>
    <p:sldId id="264" r:id="rId7"/>
    <p:sldId id="266" r:id="rId8"/>
    <p:sldId id="267" r:id="rId9"/>
    <p:sldId id="268" r:id="rId10"/>
    <p:sldId id="269" r:id="rId11"/>
    <p:sldId id="271" r:id="rId12"/>
    <p:sldId id="260" r:id="rId13"/>
    <p:sldId id="270" r:id="rId14"/>
    <p:sldId id="261" r:id="rId15"/>
    <p:sldId id="273" r:id="rId16"/>
    <p:sldId id="262" r:id="rId17"/>
    <p:sldId id="263" r:id="rId18"/>
    <p:sldId id="27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59" autoAdjust="0"/>
    <p:restoredTop sz="95280" autoAdjust="0"/>
  </p:normalViewPr>
  <p:slideViewPr>
    <p:cSldViewPr snapToGrid="0">
      <p:cViewPr>
        <p:scale>
          <a:sx n="99" d="100"/>
          <a:sy n="99" d="100"/>
        </p:scale>
        <p:origin x="33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gif>
</file>

<file path=ppt/media/image10.png>
</file>

<file path=ppt/media/image2.png>
</file>

<file path=ppt/media/image3.gif>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6E4B1D-311F-4E0E-AB96-37B68DF8D445}" type="datetimeFigureOut">
              <a:rPr lang="en-US" smtClean="0"/>
              <a:t>4/6/2017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7735FF-0E8F-4218-AEC2-2CA6FA967A62}" type="slidenum">
              <a:rPr lang="en-US" smtClean="0"/>
              <a:t>‹#›</a:t>
            </a:fld>
            <a:endParaRPr lang="en-US"/>
          </a:p>
        </p:txBody>
      </p:sp>
    </p:spTree>
    <p:extLst>
      <p:ext uri="{BB962C8B-B14F-4D97-AF65-F5344CB8AC3E}">
        <p14:creationId xmlns:p14="http://schemas.microsoft.com/office/powerpoint/2010/main" val="739076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Modeling and Simulation (M&amp;S) is the representation of the behavior or characteristics of one system, such as the moon, through the use of another system, which in our case is a diverse group of computer programs designed under the High Level Architecture (HLA) standard. Simulations allow us to view and explore the behavior of a system that may be too expensive or too risky to explore in the real world. Interest in M&amp;S has increased greatly over recent years, in part due to the following reasons: </a:t>
            </a:r>
          </a:p>
          <a:p>
            <a:endParaRPr lang="en-US" dirty="0"/>
          </a:p>
          <a:p>
            <a:r>
              <a:rPr lang="en-US" dirty="0"/>
              <a:t>• Simulations are generally less expensive, and far safer than real-world experiments (ex. supercomputer simulations of nuclear explosions)</a:t>
            </a:r>
          </a:p>
          <a:p>
            <a:r>
              <a:rPr lang="en-US" dirty="0"/>
              <a:t> • Simulations can be more immersive than attempts at real-world experiments (ex. simulations of surface conditions of nearby planets in preparation for future NASA missions) </a:t>
            </a:r>
          </a:p>
          <a:p>
            <a:r>
              <a:rPr lang="en-US" dirty="0"/>
              <a:t>• Simulations can be performed faster than real-time (ex. weather simulations) </a:t>
            </a:r>
          </a:p>
          <a:p>
            <a:endParaRPr lang="en-US" dirty="0"/>
          </a:p>
          <a:p>
            <a:r>
              <a:rPr lang="en-US" dirty="0"/>
              <a:t>Although interest in M&amp;S has greatly increased over recent years, there is still a lack of undergraduate level programs focusing on the design and implementation of simulation. As M&amp;S is quickly becoming a multi-billion dollar industry, a highly skilled workforce is required. In order to develop this workforce, modeling and simulation programs need to be developed starting in public school and ranging all the way through graduate level studies. Although programs exist at the masters level and above, few programs exist at the undergraduate level [4]. The SEE program is an excellent introduction to distributed simulation as it provides faculty advisors and students with the needed elements: content, software, tools, systems, mentoring, along with project management support in an attempt to expand M&amp;S undergraduate level education</a:t>
            </a:r>
          </a:p>
        </p:txBody>
      </p:sp>
      <p:sp>
        <p:nvSpPr>
          <p:cNvPr id="4" name="Slide Number Placeholder 3"/>
          <p:cNvSpPr>
            <a:spLocks noGrp="1"/>
          </p:cNvSpPr>
          <p:nvPr>
            <p:ph type="sldNum" sz="quarter" idx="10"/>
          </p:nvPr>
        </p:nvSpPr>
        <p:spPr/>
        <p:txBody>
          <a:bodyPr/>
          <a:lstStyle/>
          <a:p>
            <a:fld id="{8F7735FF-0E8F-4218-AEC2-2CA6FA967A62}" type="slidenum">
              <a:rPr lang="en-US" smtClean="0"/>
              <a:t>3</a:t>
            </a:fld>
            <a:endParaRPr lang="en-US"/>
          </a:p>
        </p:txBody>
      </p:sp>
    </p:spTree>
    <p:extLst>
      <p:ext uri="{BB962C8B-B14F-4D97-AF65-F5344CB8AC3E}">
        <p14:creationId xmlns:p14="http://schemas.microsoft.com/office/powerpoint/2010/main" val="41606075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Initiated in 2011, the annual Simulation Exploration Experience event, formally known as SISO (Simulation Interoperability Standard Organization) </a:t>
            </a:r>
            <a:r>
              <a:rPr lang="en-US" dirty="0" err="1"/>
              <a:t>Smackdown</a:t>
            </a:r>
            <a:r>
              <a:rPr lang="en-US" dirty="0"/>
              <a:t>, has successfully promoted the awareness of the use of HLA in distributed simulation around the world. During the event, academia, industry and professional associations collaborate to design, develop, test and demonstrate a simulated lunar mission. SEE provides an excellent platform for college students to learn and practice both M&amp;S and software engineering concepts and principles. More importantly, the opportunity of working closely with M&amp;S professionals in industry and associations is an invaluable experience to the students. </a:t>
            </a:r>
          </a:p>
          <a:p>
            <a:r>
              <a:rPr lang="en-US" dirty="0"/>
              <a:t>SEE originated with NASA engineer Zack </a:t>
            </a:r>
            <a:r>
              <a:rPr lang="en-US" dirty="0" err="1"/>
              <a:t>Crues</a:t>
            </a:r>
            <a:r>
              <a:rPr lang="en-US" dirty="0"/>
              <a:t> and has been implemented annually since 2011 by NASA and the SISO Space Community Forum. It was developed as a way engage students in modeling and simulation, an area of education almost non-existent at the undergraduate level. Because SEE involves geographically distributed inter-university teams, it</a:t>
            </a:r>
          </a:p>
        </p:txBody>
      </p:sp>
      <p:sp>
        <p:nvSpPr>
          <p:cNvPr id="4" name="Slide Number Placeholder 3"/>
          <p:cNvSpPr>
            <a:spLocks noGrp="1"/>
          </p:cNvSpPr>
          <p:nvPr>
            <p:ph type="sldNum" sz="quarter" idx="10"/>
          </p:nvPr>
        </p:nvSpPr>
        <p:spPr/>
        <p:txBody>
          <a:bodyPr/>
          <a:lstStyle/>
          <a:p>
            <a:fld id="{8F7735FF-0E8F-4218-AEC2-2CA6FA967A62}" type="slidenum">
              <a:rPr lang="en-US" smtClean="0"/>
              <a:t>4</a:t>
            </a:fld>
            <a:endParaRPr lang="en-US"/>
          </a:p>
        </p:txBody>
      </p:sp>
    </p:spTree>
    <p:extLst>
      <p:ext uri="{BB962C8B-B14F-4D97-AF65-F5344CB8AC3E}">
        <p14:creationId xmlns:p14="http://schemas.microsoft.com/office/powerpoint/2010/main" val="4124064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proves to the participants that interoperability and standards matter in order to allow distributed parts of the simulation to work seamlessly. This program allows students to learn HLA in a fail-free environment with expert and peer support, to learn employer expectations first-hand, as well as allow them to assess their interest and aptitude for a career in M&amp;S</a:t>
            </a:r>
          </a:p>
        </p:txBody>
      </p:sp>
      <p:sp>
        <p:nvSpPr>
          <p:cNvPr id="4" name="Slide Number Placeholder 3"/>
          <p:cNvSpPr>
            <a:spLocks noGrp="1"/>
          </p:cNvSpPr>
          <p:nvPr>
            <p:ph type="sldNum" sz="quarter" idx="10"/>
          </p:nvPr>
        </p:nvSpPr>
        <p:spPr/>
        <p:txBody>
          <a:bodyPr/>
          <a:lstStyle/>
          <a:p>
            <a:fld id="{8F7735FF-0E8F-4218-AEC2-2CA6FA967A62}" type="slidenum">
              <a:rPr lang="en-US" smtClean="0"/>
              <a:t>5</a:t>
            </a:fld>
            <a:endParaRPr lang="en-US"/>
          </a:p>
        </p:txBody>
      </p:sp>
    </p:spTree>
    <p:extLst>
      <p:ext uri="{BB962C8B-B14F-4D97-AF65-F5344CB8AC3E}">
        <p14:creationId xmlns:p14="http://schemas.microsoft.com/office/powerpoint/2010/main" val="31373175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services enable federates to exchange data according to the FOM using a pub/sub scheme</a:t>
            </a:r>
          </a:p>
          <a:p>
            <a:r>
              <a:rPr lang="en-US" dirty="0"/>
              <a:t>HLA has a lot of services, and students have to learn these concepts and how to implement them. </a:t>
            </a:r>
          </a:p>
        </p:txBody>
      </p:sp>
      <p:sp>
        <p:nvSpPr>
          <p:cNvPr id="4" name="Slide Number Placeholder 3"/>
          <p:cNvSpPr>
            <a:spLocks noGrp="1"/>
          </p:cNvSpPr>
          <p:nvPr>
            <p:ph type="sldNum" sz="quarter" idx="10"/>
          </p:nvPr>
        </p:nvSpPr>
        <p:spPr/>
        <p:txBody>
          <a:bodyPr/>
          <a:lstStyle/>
          <a:p>
            <a:fld id="{8F7735FF-0E8F-4218-AEC2-2CA6FA967A62}" type="slidenum">
              <a:rPr lang="en-US" smtClean="0"/>
              <a:t>9</a:t>
            </a:fld>
            <a:endParaRPr lang="en-US"/>
          </a:p>
        </p:txBody>
      </p:sp>
    </p:spTree>
    <p:extLst>
      <p:ext uri="{BB962C8B-B14F-4D97-AF65-F5344CB8AC3E}">
        <p14:creationId xmlns:p14="http://schemas.microsoft.com/office/powerpoint/2010/main" val="22349872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 RTI keeps track of which federates subscribe to a certain type of data, which means that the federates want to receive that type of data. It also keeps track of which federates publish each type of object, attribute, or interaction, which means that they are able to send that type of data. </a:t>
            </a:r>
            <a:r>
              <a:rPr lang="en-US" sz="1200" b="1" i="0" u="none" strike="noStrike" kern="1200" baseline="0" dirty="0">
                <a:solidFill>
                  <a:schemeClr val="tx1"/>
                </a:solidFill>
                <a:latin typeface="+mn-lt"/>
                <a:ea typeface="+mn-ea"/>
                <a:cs typeface="+mn-cs"/>
              </a:rPr>
              <a:t>Finally the RTI acts like a switchboard and delivers data from publishers to subscribers</a:t>
            </a:r>
            <a:r>
              <a:rPr lang="en-US" sz="1200" b="0" i="0" u="none" strike="noStrike" kern="1200" baseline="0" dirty="0">
                <a:solidFill>
                  <a:schemeClr val="tx1"/>
                </a:solidFill>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i="0" u="none" strike="noStrike" kern="1200" baseline="0" dirty="0">
                <a:solidFill>
                  <a:schemeClr val="tx1"/>
                </a:solidFill>
                <a:latin typeface="+mn-lt"/>
                <a:ea typeface="+mn-ea"/>
                <a:cs typeface="+mn-cs"/>
              </a:rPr>
              <a:t>Once a federate has published, how does it notify others to receive updates?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 federate does not have to worry about how to deliver or whether or not a federate receives or when it receives, this is taken care of by RTI.</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This slide tells you how to work with attribute values for object instances. This includes both sending and receiving values. </a:t>
            </a:r>
          </a:p>
          <a:p>
            <a:r>
              <a:rPr lang="en-US" sz="1200" b="0" i="0" u="none" strike="noStrike" kern="1200" baseline="0" dirty="0">
                <a:solidFill>
                  <a:schemeClr val="tx1"/>
                </a:solidFill>
                <a:latin typeface="+mn-lt"/>
                <a:ea typeface="+mn-ea"/>
                <a:cs typeface="+mn-cs"/>
              </a:rPr>
              <a:t>The </a:t>
            </a:r>
            <a:r>
              <a:rPr lang="en-US" sz="1200" b="0" i="0" u="none" strike="noStrike" kern="1200" baseline="0" dirty="0" err="1">
                <a:solidFill>
                  <a:schemeClr val="tx1"/>
                </a:solidFill>
                <a:latin typeface="+mn-lt"/>
                <a:ea typeface="+mn-ea"/>
                <a:cs typeface="+mn-cs"/>
              </a:rPr>
              <a:t>UpdateAttributeValues</a:t>
            </a:r>
            <a:r>
              <a:rPr lang="en-US" sz="1200" b="0" i="0" u="none" strike="noStrike" kern="1200" baseline="0" dirty="0">
                <a:solidFill>
                  <a:schemeClr val="tx1"/>
                </a:solidFill>
                <a:latin typeface="+mn-lt"/>
                <a:ea typeface="+mn-ea"/>
                <a:cs typeface="+mn-cs"/>
              </a:rPr>
              <a:t> is used to send an update for a set of attributes for a specific object instance </a:t>
            </a:r>
          </a:p>
          <a:p>
            <a:r>
              <a:rPr lang="en-US" sz="1200" b="0" i="0" u="none" strike="noStrike" kern="1200" baseline="0" dirty="0">
                <a:solidFill>
                  <a:schemeClr val="tx1"/>
                </a:solidFill>
                <a:latin typeface="+mn-lt"/>
                <a:ea typeface="+mn-ea"/>
                <a:cs typeface="+mn-cs"/>
              </a:rPr>
              <a:t>Updates are typically sent when the value has changed or when another federate needs and update. </a:t>
            </a:r>
          </a:p>
          <a:p>
            <a:r>
              <a:rPr lang="en-US" sz="1200" b="0" i="0" u="none" strike="noStrike" kern="1200" baseline="0" dirty="0">
                <a:solidFill>
                  <a:schemeClr val="tx1"/>
                </a:solidFill>
                <a:latin typeface="+mn-lt"/>
                <a:ea typeface="+mn-ea"/>
                <a:cs typeface="+mn-cs"/>
              </a:rPr>
              <a:t>Your federate receives the </a:t>
            </a:r>
            <a:r>
              <a:rPr lang="en-US" sz="1200" b="0" i="0" u="none" strike="noStrike" kern="1200" baseline="0" dirty="0" err="1">
                <a:solidFill>
                  <a:schemeClr val="tx1"/>
                </a:solidFill>
                <a:latin typeface="+mn-lt"/>
                <a:ea typeface="+mn-ea"/>
                <a:cs typeface="+mn-cs"/>
              </a:rPr>
              <a:t>ReflectAttributeValues</a:t>
            </a:r>
            <a:r>
              <a:rPr lang="en-US" sz="1200" b="0" i="0" u="none" strike="noStrike" kern="1200" baseline="0" dirty="0">
                <a:solidFill>
                  <a:schemeClr val="tx1"/>
                </a:solidFill>
                <a:latin typeface="+mn-lt"/>
                <a:ea typeface="+mn-ea"/>
                <a:cs typeface="+mn-cs"/>
              </a:rPr>
              <a:t> with updated attribute values for attributes that is subscribes to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This callback is invoked on your federate when another federate requests the most recent value of an attribute of one of your object instances. This request is performed automatically by the RTI on behalf of a federate that discovers a new object instance </a:t>
            </a:r>
          </a:p>
          <a:p>
            <a:endParaRPr lang="en-US" dirty="0"/>
          </a:p>
        </p:txBody>
      </p:sp>
      <p:sp>
        <p:nvSpPr>
          <p:cNvPr id="4" name="Slide Number Placeholder 3"/>
          <p:cNvSpPr>
            <a:spLocks noGrp="1"/>
          </p:cNvSpPr>
          <p:nvPr>
            <p:ph type="sldNum" sz="quarter" idx="10"/>
          </p:nvPr>
        </p:nvSpPr>
        <p:spPr/>
        <p:txBody>
          <a:bodyPr/>
          <a:lstStyle/>
          <a:p>
            <a:fld id="{8F7735FF-0E8F-4218-AEC2-2CA6FA967A62}" type="slidenum">
              <a:rPr lang="en-US" smtClean="0"/>
              <a:t>10</a:t>
            </a:fld>
            <a:endParaRPr lang="en-US"/>
          </a:p>
        </p:txBody>
      </p:sp>
    </p:spTree>
    <p:extLst>
      <p:ext uri="{BB962C8B-B14F-4D97-AF65-F5344CB8AC3E}">
        <p14:creationId xmlns:p14="http://schemas.microsoft.com/office/powerpoint/2010/main" val="29344824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Simulation Exploration Experience, hosted by NASA is an exciting and immersive experience in modeling and distributed simulation. The 2016 MWSU Sim team consisted of four computer science students, one graduate and three undergraduates, and our sponsoring professor and local HLA expert, Dr. </a:t>
            </a:r>
            <a:r>
              <a:rPr lang="en-US" dirty="0" err="1"/>
              <a:t>Bingyang</a:t>
            </a:r>
            <a:r>
              <a:rPr lang="en-US" dirty="0"/>
              <a:t> Wei. We began meeting formally late in the Fall 2015 semester in preparation for our participation in the SEE 2016 workshop at the 2016 SCS Spring Simulation Multi-Conference (</a:t>
            </a:r>
            <a:r>
              <a:rPr lang="en-US" dirty="0" err="1"/>
              <a:t>SpringSim</a:t>
            </a:r>
            <a:r>
              <a:rPr lang="en-US" dirty="0"/>
              <a:t> ’16) that took place in Liverpool, England. This experience allowed us to implement knowledge learned in multiple courses, such as software engineering, discrete system simulation, and contemporary programming. Our ﬁrst step in preparing ourselves for writing our own federate was to download the HLA tutorial available on the Pitch website [1]. Once we fully understood the HLA model, we were able to access and complete numerous tutorials on creating federates available to participating SEE team members in the SEE </a:t>
            </a:r>
            <a:r>
              <a:rPr lang="en-US" dirty="0" err="1"/>
              <a:t>Assembla</a:t>
            </a:r>
            <a:r>
              <a:rPr lang="en-US" dirty="0"/>
              <a:t> repository. The following subsections describe the MWSU Sim team satellite federate, and the team’s experiences interacting with industry professions, NASA engineers, and college students from around the world.</a:t>
            </a:r>
          </a:p>
          <a:p>
            <a:endParaRPr lang="en-US" dirty="0"/>
          </a:p>
          <a:p>
            <a:r>
              <a:rPr lang="en-US" dirty="0"/>
              <a:t>A. Satellite Constellation &amp; Lunar Visualization Module The Satellite Constellation &amp; Lunar Visualization module ﬁrst propagates and then renders satellite constellations. The Systems Tool Kit’ (STK) numerical propagator is invoked to generate the orbits of different satellites. The constellation is achieved by STK’s High Precision Orbit Propagator (HPOP) which is a part of the Orbit Propagation Library (OPL). By numerically integrating the various forces affecting satellites, HPOP brings high ﬁdelity orbit propagation into our communication satellites. When the whole federation is running on Pitch RTI, a 6-satellite constellation is designed over Aitken Basin to maximize the time each satellite is in view of the surface entities as shown in Figure 2. The architecture of the Satellite Constellation &amp; Lunar Visualization module is shown in, Figure 3, a UML class diagram.</a:t>
            </a:r>
          </a:p>
          <a:p>
            <a:endParaRPr lang="en-US" dirty="0"/>
          </a:p>
        </p:txBody>
      </p:sp>
      <p:sp>
        <p:nvSpPr>
          <p:cNvPr id="4" name="Slide Number Placeholder 3"/>
          <p:cNvSpPr>
            <a:spLocks noGrp="1"/>
          </p:cNvSpPr>
          <p:nvPr>
            <p:ph type="sldNum" sz="quarter" idx="10"/>
          </p:nvPr>
        </p:nvSpPr>
        <p:spPr/>
        <p:txBody>
          <a:bodyPr/>
          <a:lstStyle/>
          <a:p>
            <a:fld id="{8F7735FF-0E8F-4218-AEC2-2CA6FA967A62}" type="slidenum">
              <a:rPr lang="en-US" smtClean="0"/>
              <a:t>11</a:t>
            </a:fld>
            <a:endParaRPr lang="en-US"/>
          </a:p>
        </p:txBody>
      </p:sp>
    </p:spTree>
    <p:extLst>
      <p:ext uri="{BB962C8B-B14F-4D97-AF65-F5344CB8AC3E}">
        <p14:creationId xmlns:p14="http://schemas.microsoft.com/office/powerpoint/2010/main" val="3522304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geographic separation of teams. </a:t>
            </a:r>
          </a:p>
          <a:p>
            <a:r>
              <a:rPr lang="en-US" dirty="0"/>
              <a:t>Using VPN, a network to run simulation</a:t>
            </a:r>
          </a:p>
          <a:p>
            <a:r>
              <a:rPr lang="en-US" dirty="0"/>
              <a:t>All teams, and countries </a:t>
            </a:r>
          </a:p>
        </p:txBody>
      </p:sp>
      <p:sp>
        <p:nvSpPr>
          <p:cNvPr id="4" name="Slide Number Placeholder 3"/>
          <p:cNvSpPr>
            <a:spLocks noGrp="1"/>
          </p:cNvSpPr>
          <p:nvPr>
            <p:ph type="sldNum" sz="quarter" idx="10"/>
          </p:nvPr>
        </p:nvSpPr>
        <p:spPr/>
        <p:txBody>
          <a:bodyPr/>
          <a:lstStyle/>
          <a:p>
            <a:fld id="{8F7735FF-0E8F-4218-AEC2-2CA6FA967A62}" type="slidenum">
              <a:rPr lang="en-US" smtClean="0"/>
              <a:t>12</a:t>
            </a:fld>
            <a:endParaRPr lang="en-US"/>
          </a:p>
        </p:txBody>
      </p:sp>
    </p:spTree>
    <p:extLst>
      <p:ext uri="{BB962C8B-B14F-4D97-AF65-F5344CB8AC3E}">
        <p14:creationId xmlns:p14="http://schemas.microsoft.com/office/powerpoint/2010/main" val="3366951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TO PUR FEDERATE</a:t>
            </a:r>
          </a:p>
          <a:p>
            <a:r>
              <a:rPr lang="en-US" dirty="0"/>
              <a:t>Lollipop diagram</a:t>
            </a:r>
          </a:p>
          <a:p>
            <a:r>
              <a:rPr lang="en-US" dirty="0"/>
              <a:t>Mention some universities</a:t>
            </a:r>
          </a:p>
          <a:p>
            <a:endParaRPr lang="en-US" dirty="0"/>
          </a:p>
        </p:txBody>
      </p:sp>
      <p:sp>
        <p:nvSpPr>
          <p:cNvPr id="4" name="Slide Number Placeholder 3"/>
          <p:cNvSpPr>
            <a:spLocks noGrp="1"/>
          </p:cNvSpPr>
          <p:nvPr>
            <p:ph type="sldNum" sz="quarter" idx="10"/>
          </p:nvPr>
        </p:nvSpPr>
        <p:spPr/>
        <p:txBody>
          <a:bodyPr/>
          <a:lstStyle/>
          <a:p>
            <a:fld id="{8F7735FF-0E8F-4218-AEC2-2CA6FA967A62}" type="slidenum">
              <a:rPr lang="en-US" smtClean="0"/>
              <a:t>13</a:t>
            </a:fld>
            <a:endParaRPr lang="en-US"/>
          </a:p>
        </p:txBody>
      </p:sp>
    </p:spTree>
    <p:extLst>
      <p:ext uri="{BB962C8B-B14F-4D97-AF65-F5344CB8AC3E}">
        <p14:creationId xmlns:p14="http://schemas.microsoft.com/office/powerpoint/2010/main" val="2119847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E22469DA-8C2D-4DCB-B5C8-EC58AA7C4A6F}" type="datetimeFigureOut">
              <a:rPr lang="en-US" smtClean="0"/>
              <a:t>4/6/2017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338686708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469DA-8C2D-4DCB-B5C8-EC58AA7C4A6F}" type="datetimeFigureOut">
              <a:rPr lang="en-US" smtClean="0"/>
              <a:t>4/6/2017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3190760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469DA-8C2D-4DCB-B5C8-EC58AA7C4A6F}" type="datetimeFigureOut">
              <a:rPr lang="en-US" smtClean="0"/>
              <a:t>4/6/2017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2319439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2469DA-8C2D-4DCB-B5C8-EC58AA7C4A6F}" type="datetimeFigureOut">
              <a:rPr lang="en-US" smtClean="0"/>
              <a:t>4/6/2017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31912841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E22469DA-8C2D-4DCB-B5C8-EC58AA7C4A6F}" type="datetimeFigureOut">
              <a:rPr lang="en-US" smtClean="0"/>
              <a:t>4/6/2017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369522697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E22469DA-8C2D-4DCB-B5C8-EC58AA7C4A6F}" type="datetimeFigureOut">
              <a:rPr lang="en-US" smtClean="0"/>
              <a:t>4/6/2017</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3839486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E22469DA-8C2D-4DCB-B5C8-EC58AA7C4A6F}" type="datetimeFigureOut">
              <a:rPr lang="en-US" smtClean="0"/>
              <a:t>4/6/2017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29B6E0-BDD7-4C1D-9D88-8895BEBCE8CD}"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87538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2469DA-8C2D-4DCB-B5C8-EC58AA7C4A6F}" type="datetimeFigureOut">
              <a:rPr lang="en-US" smtClean="0"/>
              <a:t>4/6/2017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105094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2469DA-8C2D-4DCB-B5C8-EC58AA7C4A6F}" type="datetimeFigureOut">
              <a:rPr lang="en-US" smtClean="0"/>
              <a:t>4/6/2017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87714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E22469DA-8C2D-4DCB-B5C8-EC58AA7C4A6F}" type="datetimeFigureOut">
              <a:rPr lang="en-US" smtClean="0"/>
              <a:t>4/6/2017</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4132199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E22469DA-8C2D-4DCB-B5C8-EC58AA7C4A6F}" type="datetimeFigureOut">
              <a:rPr lang="en-US" smtClean="0"/>
              <a:t>4/6/2017</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4A29B6E0-BDD7-4C1D-9D88-8895BEBCE8CD}" type="slidenum">
              <a:rPr lang="en-US" smtClean="0"/>
              <a:t>‹#›</a:t>
            </a:fld>
            <a:endParaRPr lang="en-US"/>
          </a:p>
        </p:txBody>
      </p:sp>
    </p:spTree>
    <p:extLst>
      <p:ext uri="{BB962C8B-B14F-4D97-AF65-F5344CB8AC3E}">
        <p14:creationId xmlns:p14="http://schemas.microsoft.com/office/powerpoint/2010/main" val="3352266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E22469DA-8C2D-4DCB-B5C8-EC58AA7C4A6F}" type="datetimeFigureOut">
              <a:rPr lang="en-US" smtClean="0"/>
              <a:t>4/6/2017</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4A29B6E0-BDD7-4C1D-9D88-8895BEBCE8CD}" type="slidenum">
              <a:rPr lang="en-US" smtClean="0"/>
              <a:t>‹#›</a:t>
            </a:fld>
            <a:endParaRPr lang="en-US"/>
          </a:p>
        </p:txBody>
      </p:sp>
    </p:spTree>
    <p:extLst>
      <p:ext uri="{BB962C8B-B14F-4D97-AF65-F5344CB8AC3E}">
        <p14:creationId xmlns:p14="http://schemas.microsoft.com/office/powerpoint/2010/main" val="26842234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gif"/><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www.exploresim.com/team"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When Asteroids attack</a:t>
            </a:r>
          </a:p>
        </p:txBody>
      </p:sp>
      <p:sp>
        <p:nvSpPr>
          <p:cNvPr id="3" name="Subtitle 2"/>
          <p:cNvSpPr>
            <a:spLocks noGrp="1"/>
          </p:cNvSpPr>
          <p:nvPr>
            <p:ph type="subTitle" idx="1"/>
          </p:nvPr>
        </p:nvSpPr>
        <p:spPr>
          <a:xfrm>
            <a:off x="1600200" y="4352544"/>
            <a:ext cx="8991600" cy="1239894"/>
          </a:xfrm>
        </p:spPr>
        <p:txBody>
          <a:bodyPr>
            <a:normAutofit fontScale="32500" lnSpcReduction="20000"/>
          </a:bodyPr>
          <a:lstStyle/>
          <a:p>
            <a:r>
              <a:rPr lang="en-US" sz="6000" dirty="0"/>
              <a:t>An Introduction to SEE to Develop Student Interest in HLA</a:t>
            </a:r>
          </a:p>
          <a:p>
            <a:endParaRPr lang="en-US" sz="2400" dirty="0"/>
          </a:p>
          <a:p>
            <a:r>
              <a:rPr lang="en-US" sz="4000" dirty="0"/>
              <a:t>Authors: Dr. </a:t>
            </a:r>
            <a:r>
              <a:rPr lang="en-US" sz="4000" dirty="0" err="1"/>
              <a:t>Bingyang</a:t>
            </a:r>
            <a:r>
              <a:rPr lang="en-US" sz="4000" dirty="0"/>
              <a:t> Wei, Chris Silva, Christine </a:t>
            </a:r>
            <a:r>
              <a:rPr lang="en-US" sz="4000" dirty="0" err="1"/>
              <a:t>Mounce</a:t>
            </a:r>
            <a:r>
              <a:rPr lang="en-US" sz="4000" dirty="0"/>
              <a:t>, Amy Knowles</a:t>
            </a:r>
          </a:p>
          <a:p>
            <a:r>
              <a:rPr lang="en-US" sz="4000" dirty="0"/>
              <a:t>Presented by: Chris Silva and Christine </a:t>
            </a:r>
            <a:r>
              <a:rPr lang="en-US" sz="4000" dirty="0" err="1"/>
              <a:t>Mounce</a:t>
            </a:r>
            <a:endParaRPr lang="en-US" sz="4000" dirty="0"/>
          </a:p>
        </p:txBody>
      </p:sp>
    </p:spTree>
    <p:extLst>
      <p:ext uri="{BB962C8B-B14F-4D97-AF65-F5344CB8AC3E}">
        <p14:creationId xmlns:p14="http://schemas.microsoft.com/office/powerpoint/2010/main" val="3333449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58642" y="399906"/>
            <a:ext cx="7729728" cy="1188720"/>
          </a:xfrm>
        </p:spPr>
        <p:txBody>
          <a:bodyPr/>
          <a:lstStyle/>
          <a:p>
            <a:r>
              <a:rPr lang="en-US" dirty="0"/>
              <a:t>HLA: Pub/Sub and Update/Reflect</a:t>
            </a:r>
          </a:p>
        </p:txBody>
      </p:sp>
      <p:sp>
        <p:nvSpPr>
          <p:cNvPr id="3" name="Content Placeholder 2"/>
          <p:cNvSpPr>
            <a:spLocks noGrp="1"/>
          </p:cNvSpPr>
          <p:nvPr>
            <p:ph idx="1"/>
          </p:nvPr>
        </p:nvSpPr>
        <p:spPr>
          <a:xfrm>
            <a:off x="5350536" y="1713424"/>
            <a:ext cx="5471410" cy="1239276"/>
          </a:xfrm>
        </p:spPr>
        <p:txBody>
          <a:bodyPr>
            <a:normAutofit/>
          </a:bodyPr>
          <a:lstStyle/>
          <a:p>
            <a:r>
              <a:rPr lang="en-US" dirty="0"/>
              <a:t>Our federate is a constellation of communications satellites</a:t>
            </a:r>
          </a:p>
          <a:p>
            <a:r>
              <a:rPr lang="en-US" dirty="0"/>
              <a:t>Here are some of our publish and subscribe </a:t>
            </a:r>
          </a:p>
        </p:txBody>
      </p:sp>
      <p:sp>
        <p:nvSpPr>
          <p:cNvPr id="5" name="TextBox 4"/>
          <p:cNvSpPr txBox="1"/>
          <p:nvPr/>
        </p:nvSpPr>
        <p:spPr>
          <a:xfrm>
            <a:off x="1170175" y="1908894"/>
            <a:ext cx="4259605" cy="4247317"/>
          </a:xfrm>
          <a:prstGeom prst="rect">
            <a:avLst/>
          </a:prstGeom>
          <a:noFill/>
        </p:spPr>
        <p:txBody>
          <a:bodyPr wrap="square" rtlCol="0">
            <a:spAutoFit/>
          </a:bodyPr>
          <a:lstStyle/>
          <a:p>
            <a:r>
              <a:rPr lang="en-US" b="1" dirty="0"/>
              <a:t>Publish</a:t>
            </a:r>
            <a:endParaRPr lang="en-US" dirty="0"/>
          </a:p>
          <a:p>
            <a:r>
              <a:rPr lang="en-US" dirty="0"/>
              <a:t>Entity Name</a:t>
            </a:r>
          </a:p>
          <a:p>
            <a:r>
              <a:rPr lang="en-US" dirty="0"/>
              <a:t>Parent reference frame</a:t>
            </a:r>
          </a:p>
          <a:p>
            <a:r>
              <a:rPr lang="en-US" dirty="0"/>
              <a:t>Position</a:t>
            </a:r>
          </a:p>
          <a:p>
            <a:r>
              <a:rPr lang="en-US" dirty="0"/>
              <a:t>RX message</a:t>
            </a:r>
          </a:p>
          <a:p>
            <a:endParaRPr lang="en-US" dirty="0"/>
          </a:p>
          <a:p>
            <a:r>
              <a:rPr lang="en-US" b="1" dirty="0" err="1"/>
              <a:t>UpdateAttributeValues</a:t>
            </a:r>
            <a:endParaRPr lang="en-US" b="1" dirty="0"/>
          </a:p>
          <a:p>
            <a:endParaRPr lang="en-US" dirty="0"/>
          </a:p>
          <a:p>
            <a:r>
              <a:rPr lang="en-US" b="1" dirty="0"/>
              <a:t>Subscribe</a:t>
            </a:r>
            <a:endParaRPr lang="en-US" dirty="0"/>
          </a:p>
          <a:p>
            <a:r>
              <a:rPr lang="en-US" dirty="0"/>
              <a:t>Entity name</a:t>
            </a:r>
          </a:p>
          <a:p>
            <a:r>
              <a:rPr lang="en-US" dirty="0"/>
              <a:t>Parent reference frame</a:t>
            </a:r>
          </a:p>
          <a:p>
            <a:r>
              <a:rPr lang="en-US" dirty="0"/>
              <a:t>Position</a:t>
            </a:r>
          </a:p>
          <a:p>
            <a:r>
              <a:rPr lang="en-US" dirty="0"/>
              <a:t>TX message</a:t>
            </a:r>
          </a:p>
          <a:p>
            <a:endParaRPr lang="en-US" dirty="0"/>
          </a:p>
          <a:p>
            <a:r>
              <a:rPr lang="en-US" b="1" dirty="0" err="1"/>
              <a:t>ReflectAttributeValues</a:t>
            </a:r>
            <a:endParaRPr lang="en-US" b="1" dirty="0"/>
          </a:p>
        </p:txBody>
      </p:sp>
      <p:grpSp>
        <p:nvGrpSpPr>
          <p:cNvPr id="6" name="Group 5"/>
          <p:cNvGrpSpPr/>
          <p:nvPr/>
        </p:nvGrpSpPr>
        <p:grpSpPr>
          <a:xfrm>
            <a:off x="5350536" y="3077498"/>
            <a:ext cx="6073436" cy="3178672"/>
            <a:chOff x="5242796" y="2429305"/>
            <a:chExt cx="6073436" cy="3178672"/>
          </a:xfrm>
        </p:grpSpPr>
        <p:sp>
          <p:nvSpPr>
            <p:cNvPr id="7" name="Rectangle 6"/>
            <p:cNvSpPr/>
            <p:nvPr/>
          </p:nvSpPr>
          <p:spPr>
            <a:xfrm>
              <a:off x="5763626" y="5047507"/>
              <a:ext cx="4066673" cy="543207"/>
            </a:xfrm>
            <a:prstGeom prst="rect">
              <a:avLst/>
            </a:prstGeom>
            <a:solidFill>
              <a:srgbClr val="1A3260"/>
            </a:solidFill>
            <a:ln w="22225" cap="rnd" cmpd="sng" algn="ctr">
              <a:solidFill>
                <a:srgbClr val="1A3260">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Gill Sans MT" panose="020B0502020104020203"/>
                  <a:ea typeface="+mn-ea"/>
                  <a:cs typeface="+mn-cs"/>
                </a:rPr>
                <a:t>Runtime Infrastructure (RTI)</a:t>
              </a:r>
            </a:p>
          </p:txBody>
        </p:sp>
        <p:cxnSp>
          <p:nvCxnSpPr>
            <p:cNvPr id="8" name="Straight Arrow Connector 7"/>
            <p:cNvCxnSpPr/>
            <p:nvPr/>
          </p:nvCxnSpPr>
          <p:spPr>
            <a:xfrm>
              <a:off x="6087154" y="4519715"/>
              <a:ext cx="1" cy="527792"/>
            </a:xfrm>
            <a:prstGeom prst="straightConnector1">
              <a:avLst/>
            </a:prstGeom>
            <a:noFill/>
            <a:ln w="50800" cap="rnd" cmpd="sng" algn="ctr">
              <a:solidFill>
                <a:srgbClr val="1A3260">
                  <a:lumMod val="90000"/>
                </a:srgbClr>
              </a:solidFill>
              <a:prstDash val="solid"/>
              <a:headEnd type="arrow"/>
              <a:tailEnd type="arrow"/>
            </a:ln>
            <a:effectLst/>
          </p:spPr>
        </p:cxnSp>
        <p:sp>
          <p:nvSpPr>
            <p:cNvPr id="9" name="Oval 8"/>
            <p:cNvSpPr/>
            <p:nvPr/>
          </p:nvSpPr>
          <p:spPr>
            <a:xfrm>
              <a:off x="5612862" y="3787151"/>
              <a:ext cx="948583" cy="734938"/>
            </a:xfrm>
            <a:prstGeom prst="ellipse">
              <a:avLst/>
            </a:prstGeom>
            <a:solidFill>
              <a:srgbClr val="1A3260"/>
            </a:solidFill>
            <a:ln w="22225" cap="rnd" cmpd="sng" algn="ctr">
              <a:solidFill>
                <a:srgbClr val="1A3260">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Gill Sans MT" panose="020B0502020104020203"/>
                  <a:ea typeface="+mn-ea"/>
                  <a:cs typeface="+mn-cs"/>
                </a:rPr>
                <a:t>f</a:t>
              </a:r>
              <a:r>
                <a:rPr kumimoji="0" lang="en-US" sz="1800" b="0" i="0" u="none" strike="noStrike" kern="0" cap="none" spc="0" normalizeH="0" baseline="-25000" noProof="0" dirty="0">
                  <a:ln>
                    <a:noFill/>
                  </a:ln>
                  <a:solidFill>
                    <a:prstClr val="white"/>
                  </a:solidFill>
                  <a:effectLst/>
                  <a:uLnTx/>
                  <a:uFillTx/>
                  <a:latin typeface="Gill Sans MT" panose="020B0502020104020203"/>
                  <a:ea typeface="+mn-ea"/>
                  <a:cs typeface="+mn-cs"/>
                </a:rPr>
                <a:t>1</a:t>
              </a:r>
              <a:endParaRPr kumimoji="0" lang="en-US" sz="1800" b="0" i="0" u="none" strike="noStrike" kern="0" cap="none" spc="0" normalizeH="0" baseline="0" noProof="0" dirty="0">
                <a:ln>
                  <a:noFill/>
                </a:ln>
                <a:solidFill>
                  <a:prstClr val="white"/>
                </a:solidFill>
                <a:effectLst/>
                <a:uLnTx/>
                <a:uFillTx/>
                <a:latin typeface="Gill Sans MT" panose="020B0502020104020203"/>
                <a:ea typeface="+mn-ea"/>
                <a:cs typeface="+mn-cs"/>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61235" y="3358968"/>
              <a:ext cx="457903" cy="414293"/>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47202" y="2925425"/>
              <a:ext cx="457903" cy="414293"/>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61235" y="2526658"/>
              <a:ext cx="457903" cy="414293"/>
            </a:xfrm>
            <a:prstGeom prst="rect">
              <a:avLst/>
            </a:prstGeom>
          </p:spPr>
        </p:pic>
        <p:cxnSp>
          <p:nvCxnSpPr>
            <p:cNvPr id="13" name="Straight Arrow Connector 12"/>
            <p:cNvCxnSpPr/>
            <p:nvPr/>
          </p:nvCxnSpPr>
          <p:spPr>
            <a:xfrm>
              <a:off x="7134705" y="4527735"/>
              <a:ext cx="1" cy="527792"/>
            </a:xfrm>
            <a:prstGeom prst="straightConnector1">
              <a:avLst/>
            </a:prstGeom>
            <a:noFill/>
            <a:ln w="50800" cap="rnd" cmpd="sng" algn="ctr">
              <a:solidFill>
                <a:srgbClr val="1A3260">
                  <a:lumMod val="90000"/>
                </a:srgbClr>
              </a:solidFill>
              <a:prstDash val="solid"/>
              <a:headEnd type="arrow"/>
              <a:tailEnd type="arrow"/>
            </a:ln>
            <a:effectLst/>
          </p:spPr>
        </p:cxnSp>
        <p:sp>
          <p:nvSpPr>
            <p:cNvPr id="14" name="Oval 13"/>
            <p:cNvSpPr/>
            <p:nvPr/>
          </p:nvSpPr>
          <p:spPr>
            <a:xfrm>
              <a:off x="6660413" y="3795171"/>
              <a:ext cx="948583" cy="734938"/>
            </a:xfrm>
            <a:prstGeom prst="ellipse">
              <a:avLst/>
            </a:prstGeom>
            <a:solidFill>
              <a:srgbClr val="1A3260"/>
            </a:solidFill>
            <a:ln w="22225" cap="rnd" cmpd="sng" algn="ctr">
              <a:solidFill>
                <a:srgbClr val="1A3260">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Gill Sans MT" panose="020B0502020104020203"/>
                  <a:ea typeface="+mn-ea"/>
                  <a:cs typeface="+mn-cs"/>
                </a:rPr>
                <a:t>f</a:t>
              </a:r>
              <a:r>
                <a:rPr kumimoji="0" lang="en-US" sz="1800" b="0" i="0" u="none" strike="noStrike" kern="0" cap="none" spc="0" normalizeH="0" baseline="-25000" noProof="0" dirty="0">
                  <a:ln>
                    <a:noFill/>
                  </a:ln>
                  <a:solidFill>
                    <a:prstClr val="white"/>
                  </a:solidFill>
                  <a:effectLst/>
                  <a:uLnTx/>
                  <a:uFillTx/>
                  <a:latin typeface="Gill Sans MT" panose="020B0502020104020203"/>
                  <a:ea typeface="+mn-ea"/>
                  <a:cs typeface="+mn-cs"/>
                </a:rPr>
                <a:t>2</a:t>
              </a:r>
              <a:endParaRPr kumimoji="0" lang="en-US" sz="1800" b="0" i="0" u="none" strike="noStrike" kern="0" cap="none" spc="0" normalizeH="0" baseline="0" noProof="0" dirty="0">
                <a:ln>
                  <a:noFill/>
                </a:ln>
                <a:solidFill>
                  <a:prstClr val="white"/>
                </a:solidFill>
                <a:effectLst/>
                <a:uLnTx/>
                <a:uFillTx/>
                <a:latin typeface="Gill Sans MT" panose="020B0502020104020203"/>
                <a:ea typeface="+mn-ea"/>
                <a:cs typeface="+mn-cs"/>
              </a:endParaRPr>
            </a:p>
          </p:txBody>
        </p:sp>
        <p:cxnSp>
          <p:nvCxnSpPr>
            <p:cNvPr id="15" name="Straight Arrow Connector 14"/>
            <p:cNvCxnSpPr/>
            <p:nvPr/>
          </p:nvCxnSpPr>
          <p:spPr>
            <a:xfrm>
              <a:off x="8204596" y="4527735"/>
              <a:ext cx="1" cy="527792"/>
            </a:xfrm>
            <a:prstGeom prst="straightConnector1">
              <a:avLst/>
            </a:prstGeom>
            <a:noFill/>
            <a:ln w="50800" cap="rnd" cmpd="sng" algn="ctr">
              <a:solidFill>
                <a:srgbClr val="1A3260">
                  <a:lumMod val="90000"/>
                </a:srgbClr>
              </a:solidFill>
              <a:prstDash val="solid"/>
              <a:headEnd type="arrow"/>
              <a:tailEnd type="arrow"/>
            </a:ln>
            <a:effectLst/>
          </p:spPr>
        </p:cxnSp>
        <p:sp>
          <p:nvSpPr>
            <p:cNvPr id="16" name="Oval 15"/>
            <p:cNvSpPr/>
            <p:nvPr/>
          </p:nvSpPr>
          <p:spPr>
            <a:xfrm>
              <a:off x="7730304" y="3795171"/>
              <a:ext cx="948583" cy="734938"/>
            </a:xfrm>
            <a:prstGeom prst="ellipse">
              <a:avLst/>
            </a:prstGeom>
            <a:solidFill>
              <a:srgbClr val="1A3260"/>
            </a:solidFill>
            <a:ln w="22225" cap="rnd" cmpd="sng" algn="ctr">
              <a:solidFill>
                <a:srgbClr val="1A3260">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Gill Sans MT" panose="020B0502020104020203"/>
                  <a:ea typeface="+mn-ea"/>
                  <a:cs typeface="+mn-cs"/>
                </a:rPr>
                <a:t>f</a:t>
              </a:r>
              <a:r>
                <a:rPr kumimoji="0" lang="en-US" sz="1800" b="0" i="0" u="none" strike="noStrike" kern="0" cap="none" spc="0" normalizeH="0" baseline="-25000" noProof="0" dirty="0">
                  <a:ln>
                    <a:noFill/>
                  </a:ln>
                  <a:solidFill>
                    <a:prstClr val="white"/>
                  </a:solidFill>
                  <a:effectLst/>
                  <a:uLnTx/>
                  <a:uFillTx/>
                  <a:latin typeface="Gill Sans MT" panose="020B0502020104020203"/>
                  <a:ea typeface="+mn-ea"/>
                  <a:cs typeface="+mn-cs"/>
                </a:rPr>
                <a:t>3</a:t>
              </a:r>
              <a:endParaRPr kumimoji="0" lang="en-US" sz="1800" b="0" i="0" u="none" strike="noStrike" kern="0" cap="none" spc="0" normalizeH="0" baseline="0" noProof="0" dirty="0">
                <a:ln>
                  <a:noFill/>
                </a:ln>
                <a:solidFill>
                  <a:prstClr val="white"/>
                </a:solidFill>
                <a:effectLst/>
                <a:uLnTx/>
                <a:uFillTx/>
                <a:latin typeface="Gill Sans MT" panose="020B0502020104020203"/>
                <a:ea typeface="+mn-ea"/>
                <a:cs typeface="+mn-cs"/>
              </a:endParaRPr>
            </a:p>
          </p:txBody>
        </p:sp>
        <p:cxnSp>
          <p:nvCxnSpPr>
            <p:cNvPr id="17" name="Straight Arrow Connector 16"/>
            <p:cNvCxnSpPr/>
            <p:nvPr/>
          </p:nvCxnSpPr>
          <p:spPr>
            <a:xfrm>
              <a:off x="9418206" y="4527735"/>
              <a:ext cx="1" cy="527792"/>
            </a:xfrm>
            <a:prstGeom prst="straightConnector1">
              <a:avLst/>
            </a:prstGeom>
            <a:noFill/>
            <a:ln w="50800" cap="rnd" cmpd="sng" algn="ctr">
              <a:solidFill>
                <a:srgbClr val="1A3260">
                  <a:lumMod val="90000"/>
                </a:srgbClr>
              </a:solidFill>
              <a:prstDash val="solid"/>
              <a:headEnd type="arrow"/>
              <a:tailEnd type="arrow"/>
            </a:ln>
            <a:effectLst/>
          </p:spPr>
        </p:cxnSp>
        <p:sp>
          <p:nvSpPr>
            <p:cNvPr id="18" name="Oval 17"/>
            <p:cNvSpPr/>
            <p:nvPr/>
          </p:nvSpPr>
          <p:spPr>
            <a:xfrm>
              <a:off x="8943914" y="3795171"/>
              <a:ext cx="948583" cy="734938"/>
            </a:xfrm>
            <a:prstGeom prst="ellipse">
              <a:avLst/>
            </a:prstGeom>
            <a:solidFill>
              <a:srgbClr val="1A3260"/>
            </a:solidFill>
            <a:ln w="22225" cap="rnd" cmpd="sng" algn="ctr">
              <a:solidFill>
                <a:srgbClr val="1A3260">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Gill Sans MT" panose="020B0502020104020203"/>
                  <a:ea typeface="+mn-ea"/>
                  <a:cs typeface="+mn-cs"/>
                </a:rPr>
                <a:t>f</a:t>
              </a:r>
              <a:r>
                <a:rPr kumimoji="0" lang="en-US" sz="1800" b="0" i="0" u="none" strike="noStrike" kern="0" cap="none" spc="0" normalizeH="0" baseline="-25000" noProof="0" dirty="0">
                  <a:ln>
                    <a:noFill/>
                  </a:ln>
                  <a:solidFill>
                    <a:prstClr val="white"/>
                  </a:solidFill>
                  <a:effectLst/>
                  <a:uLnTx/>
                  <a:uFillTx/>
                  <a:latin typeface="Gill Sans MT" panose="020B0502020104020203"/>
                  <a:ea typeface="+mn-ea"/>
                  <a:cs typeface="+mn-cs"/>
                </a:rPr>
                <a:t>4</a:t>
              </a:r>
              <a:endParaRPr kumimoji="0" lang="en-US" sz="1800" b="0" i="0" u="none" strike="noStrike" kern="0" cap="none" spc="0" normalizeH="0" baseline="0" noProof="0" dirty="0">
                <a:ln>
                  <a:noFill/>
                </a:ln>
                <a:solidFill>
                  <a:prstClr val="white"/>
                </a:solidFill>
                <a:effectLst/>
                <a:uLnTx/>
                <a:uFillTx/>
                <a:latin typeface="Gill Sans MT" panose="020B0502020104020203"/>
                <a:ea typeface="+mn-ea"/>
                <a:cs typeface="+mn-cs"/>
              </a:endParaRP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32284" y="3100395"/>
              <a:ext cx="439294" cy="638778"/>
            </a:xfrm>
            <a:prstGeom prst="rect">
              <a:avLst/>
            </a:prstGeom>
          </p:spPr>
        </p:pic>
        <p:pic>
          <p:nvPicPr>
            <p:cNvPr id="20" name="Picture 1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14757" y="3100395"/>
              <a:ext cx="573292" cy="686756"/>
            </a:xfrm>
            <a:prstGeom prst="rect">
              <a:avLst/>
            </a:prstGeom>
          </p:spPr>
        </p:pic>
        <p:sp>
          <p:nvSpPr>
            <p:cNvPr id="21" name="Rectangle 20"/>
            <p:cNvSpPr/>
            <p:nvPr/>
          </p:nvSpPr>
          <p:spPr>
            <a:xfrm>
              <a:off x="6385424" y="2556093"/>
              <a:ext cx="38504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o</a:t>
              </a:r>
              <a:r>
                <a:rPr kumimoji="0" lang="en-US" sz="1800" b="0" i="0" u="none" strike="noStrike" kern="0" cap="none" spc="0" normalizeH="0" baseline="-25000" noProof="0" dirty="0">
                  <a:ln>
                    <a:noFill/>
                  </a:ln>
                  <a:solidFill>
                    <a:prstClr val="black"/>
                  </a:solidFill>
                  <a:effectLst/>
                  <a:uLnTx/>
                  <a:uFillTx/>
                </a:rPr>
                <a:t>4</a:t>
              </a:r>
              <a:endParaRPr kumimoji="0" lang="en-US" sz="1800" b="0" i="0" u="none" strike="noStrike" kern="0" cap="none" spc="0" normalizeH="0" baseline="0" noProof="0" dirty="0">
                <a:ln>
                  <a:noFill/>
                </a:ln>
                <a:solidFill>
                  <a:prstClr val="black"/>
                </a:solidFill>
                <a:effectLst/>
                <a:uLnTx/>
                <a:uFillTx/>
              </a:endParaRPr>
            </a:p>
          </p:txBody>
        </p:sp>
        <p:sp>
          <p:nvSpPr>
            <p:cNvPr id="22" name="Rectangle 21"/>
            <p:cNvSpPr/>
            <p:nvPr/>
          </p:nvSpPr>
          <p:spPr>
            <a:xfrm>
              <a:off x="6385424" y="3015028"/>
              <a:ext cx="38504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o</a:t>
              </a:r>
              <a:r>
                <a:rPr kumimoji="0" lang="en-US" sz="1800" b="0" i="0" u="none" strike="noStrike" kern="0" cap="none" spc="0" normalizeH="0" baseline="-25000" noProof="0" dirty="0">
                  <a:ln>
                    <a:noFill/>
                  </a:ln>
                  <a:solidFill>
                    <a:prstClr val="black"/>
                  </a:solidFill>
                  <a:effectLst/>
                  <a:uLnTx/>
                  <a:uFillTx/>
                </a:rPr>
                <a:t>5</a:t>
              </a:r>
              <a:endParaRPr kumimoji="0" lang="en-US" sz="1800" b="0" i="0" u="none" strike="noStrike" kern="0" cap="none" spc="0" normalizeH="0" baseline="0" noProof="0" dirty="0">
                <a:ln>
                  <a:noFill/>
                </a:ln>
                <a:solidFill>
                  <a:prstClr val="black"/>
                </a:solidFill>
                <a:effectLst/>
                <a:uLnTx/>
                <a:uFillTx/>
              </a:endParaRPr>
            </a:p>
          </p:txBody>
        </p:sp>
        <p:sp>
          <p:nvSpPr>
            <p:cNvPr id="23" name="Rectangle 22"/>
            <p:cNvSpPr/>
            <p:nvPr/>
          </p:nvSpPr>
          <p:spPr>
            <a:xfrm>
              <a:off x="7294219" y="3199694"/>
              <a:ext cx="38504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o</a:t>
              </a:r>
              <a:r>
                <a:rPr kumimoji="0" lang="en-US" sz="1800" b="0" i="0" u="none" strike="noStrike" kern="0" cap="none" spc="0" normalizeH="0" baseline="-25000" noProof="0" dirty="0">
                  <a:ln>
                    <a:noFill/>
                  </a:ln>
                  <a:solidFill>
                    <a:prstClr val="black"/>
                  </a:solidFill>
                  <a:effectLst/>
                  <a:uLnTx/>
                  <a:uFillTx/>
                </a:rPr>
                <a:t>7</a:t>
              </a:r>
              <a:endParaRPr kumimoji="0" lang="en-US" sz="1800" b="0" i="0" u="none" strike="noStrike" kern="0" cap="none" spc="0" normalizeH="0" baseline="0" noProof="0" dirty="0">
                <a:ln>
                  <a:noFill/>
                </a:ln>
                <a:solidFill>
                  <a:prstClr val="black"/>
                </a:solidFill>
                <a:effectLst/>
                <a:uLnTx/>
                <a:uFillTx/>
              </a:endParaRPr>
            </a:p>
          </p:txBody>
        </p:sp>
        <p:sp>
          <p:nvSpPr>
            <p:cNvPr id="24" name="Rectangle 23"/>
            <p:cNvSpPr/>
            <p:nvPr/>
          </p:nvSpPr>
          <p:spPr>
            <a:xfrm>
              <a:off x="8471680" y="3199694"/>
              <a:ext cx="38504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o</a:t>
              </a:r>
              <a:r>
                <a:rPr kumimoji="0" lang="en-US" sz="1800" b="0" i="0" u="none" strike="noStrike" kern="0" cap="none" spc="0" normalizeH="0" baseline="-25000" noProof="0" dirty="0">
                  <a:ln>
                    <a:noFill/>
                  </a:ln>
                  <a:solidFill>
                    <a:prstClr val="black"/>
                  </a:solidFill>
                  <a:effectLst/>
                  <a:uLnTx/>
                  <a:uFillTx/>
                </a:rPr>
                <a:t>8</a:t>
              </a:r>
              <a:endParaRPr kumimoji="0" lang="en-US" sz="1800" b="0" i="0" u="none" strike="noStrike" kern="0" cap="none" spc="0" normalizeH="0" baseline="0" noProof="0" dirty="0">
                <a:ln>
                  <a:noFill/>
                </a:ln>
                <a:solidFill>
                  <a:prstClr val="black"/>
                </a:solidFill>
                <a:effectLst/>
                <a:uLnTx/>
                <a:uFillTx/>
              </a:endParaRPr>
            </a:p>
          </p:txBody>
        </p:sp>
        <p:sp>
          <p:nvSpPr>
            <p:cNvPr id="25" name="Rectangle 24"/>
            <p:cNvSpPr/>
            <p:nvPr/>
          </p:nvSpPr>
          <p:spPr>
            <a:xfrm>
              <a:off x="8788398" y="2952793"/>
              <a:ext cx="2208198" cy="116955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rPr>
                <a:t>Time management</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rPr>
                <a:t>Visualization</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rPr>
                <a:t>Logging</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black"/>
                </a:solidFill>
                <a:effectLst/>
                <a:uLnTx/>
                <a:uFillTx/>
              </a:endParaRPr>
            </a:p>
          </p:txBody>
        </p:sp>
        <p:pic>
          <p:nvPicPr>
            <p:cNvPr id="26" name="Picture 25"/>
            <p:cNvPicPr>
              <a:picLocks noChangeAspect="1"/>
            </p:cNvPicPr>
            <p:nvPr/>
          </p:nvPicPr>
          <p:blipFill>
            <a:blip r:embed="rId6"/>
            <a:stretch>
              <a:fillRect/>
            </a:stretch>
          </p:blipFill>
          <p:spPr>
            <a:xfrm>
              <a:off x="10230382" y="5055527"/>
              <a:ext cx="1085850" cy="552450"/>
            </a:xfrm>
            <a:prstGeom prst="rect">
              <a:avLst/>
            </a:prstGeom>
          </p:spPr>
        </p:pic>
        <p:cxnSp>
          <p:nvCxnSpPr>
            <p:cNvPr id="27" name="Straight Arrow Connector 26"/>
            <p:cNvCxnSpPr>
              <a:stCxn id="26" idx="1"/>
              <a:endCxn id="7" idx="3"/>
            </p:cNvCxnSpPr>
            <p:nvPr/>
          </p:nvCxnSpPr>
          <p:spPr>
            <a:xfrm flipH="1" flipV="1">
              <a:off x="9830299" y="5319111"/>
              <a:ext cx="400083" cy="12641"/>
            </a:xfrm>
            <a:prstGeom prst="straightConnector1">
              <a:avLst/>
            </a:prstGeom>
            <a:noFill/>
            <a:ln w="12700" cap="rnd" cmpd="sng" algn="ctr">
              <a:solidFill>
                <a:sysClr val="windowText" lastClr="000000"/>
              </a:solidFill>
              <a:prstDash val="solid"/>
              <a:tailEnd type="triangle"/>
            </a:ln>
            <a:effectLst/>
          </p:spPr>
        </p:cxnSp>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76510" y="3369699"/>
              <a:ext cx="457903" cy="414293"/>
            </a:xfrm>
            <a:prstGeom prst="rect">
              <a:avLst/>
            </a:prstGeom>
          </p:spPr>
        </p:pic>
        <p:pic>
          <p:nvPicPr>
            <p:cNvPr id="29" name="Picture 2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2477" y="2936156"/>
              <a:ext cx="457903" cy="414293"/>
            </a:xfrm>
            <a:prstGeom prst="rect">
              <a:avLst/>
            </a:prstGeom>
          </p:spPr>
        </p:pic>
        <p:pic>
          <p:nvPicPr>
            <p:cNvPr id="30" name="Picture 2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2796" y="2429305"/>
              <a:ext cx="457903" cy="414293"/>
            </a:xfrm>
            <a:prstGeom prst="rect">
              <a:avLst/>
            </a:prstGeom>
          </p:spPr>
        </p:pic>
        <p:sp>
          <p:nvSpPr>
            <p:cNvPr id="31" name="Rectangle 30"/>
            <p:cNvSpPr/>
            <p:nvPr/>
          </p:nvSpPr>
          <p:spPr>
            <a:xfrm>
              <a:off x="5700699" y="2566824"/>
              <a:ext cx="38504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o</a:t>
              </a:r>
              <a:r>
                <a:rPr kumimoji="0" lang="en-US" sz="1800" b="0" i="0" u="none" strike="noStrike" kern="0" cap="none" spc="0" normalizeH="0" baseline="-25000" noProof="0" dirty="0">
                  <a:ln>
                    <a:noFill/>
                  </a:ln>
                  <a:solidFill>
                    <a:prstClr val="black"/>
                  </a:solidFill>
                  <a:effectLst/>
                  <a:uLnTx/>
                  <a:uFillTx/>
                </a:rPr>
                <a:t>1</a:t>
              </a:r>
              <a:endParaRPr kumimoji="0" lang="en-US" sz="1800" b="0" i="0" u="none" strike="noStrike" kern="0" cap="none" spc="0" normalizeH="0" baseline="0" noProof="0" dirty="0">
                <a:ln>
                  <a:noFill/>
                </a:ln>
                <a:solidFill>
                  <a:prstClr val="black"/>
                </a:solidFill>
                <a:effectLst/>
                <a:uLnTx/>
                <a:uFillTx/>
              </a:endParaRPr>
            </a:p>
          </p:txBody>
        </p:sp>
        <p:sp>
          <p:nvSpPr>
            <p:cNvPr id="32" name="Rectangle 31"/>
            <p:cNvSpPr/>
            <p:nvPr/>
          </p:nvSpPr>
          <p:spPr>
            <a:xfrm>
              <a:off x="5700699" y="3025759"/>
              <a:ext cx="38504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o</a:t>
              </a:r>
              <a:r>
                <a:rPr kumimoji="0" lang="en-US" sz="1800" b="0" i="0" u="none" strike="noStrike" kern="0" cap="none" spc="0" normalizeH="0" baseline="-25000" noProof="0" dirty="0">
                  <a:ln>
                    <a:noFill/>
                  </a:ln>
                  <a:solidFill>
                    <a:prstClr val="black"/>
                  </a:solidFill>
                  <a:effectLst/>
                  <a:uLnTx/>
                  <a:uFillTx/>
                </a:rPr>
                <a:t>2</a:t>
              </a:r>
              <a:endParaRPr kumimoji="0" lang="en-US" sz="1800" b="0" i="0" u="none" strike="noStrike" kern="0" cap="none" spc="0" normalizeH="0" baseline="0" noProof="0" dirty="0">
                <a:ln>
                  <a:noFill/>
                </a:ln>
                <a:solidFill>
                  <a:prstClr val="black"/>
                </a:solidFill>
                <a:effectLst/>
                <a:uLnTx/>
                <a:uFillTx/>
              </a:endParaRPr>
            </a:p>
          </p:txBody>
        </p:sp>
        <p:sp>
          <p:nvSpPr>
            <p:cNvPr id="33" name="Rectangle 32"/>
            <p:cNvSpPr/>
            <p:nvPr/>
          </p:nvSpPr>
          <p:spPr>
            <a:xfrm>
              <a:off x="5734413" y="3413475"/>
              <a:ext cx="38504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o</a:t>
              </a:r>
              <a:r>
                <a:rPr kumimoji="0" lang="en-US" sz="1800" b="0" i="0" u="none" strike="noStrike" kern="0" cap="none" spc="0" normalizeH="0" baseline="-25000" noProof="0" dirty="0">
                  <a:ln>
                    <a:noFill/>
                  </a:ln>
                  <a:solidFill>
                    <a:prstClr val="black"/>
                  </a:solidFill>
                  <a:effectLst/>
                  <a:uLnTx/>
                  <a:uFillTx/>
                </a:rPr>
                <a:t>3</a:t>
              </a:r>
              <a:endParaRPr kumimoji="0" lang="en-US" sz="1800" b="0" i="0" u="none" strike="noStrike" kern="0" cap="none" spc="0" normalizeH="0" baseline="0" noProof="0" dirty="0">
                <a:ln>
                  <a:noFill/>
                </a:ln>
                <a:solidFill>
                  <a:prstClr val="black"/>
                </a:solidFill>
                <a:effectLst/>
                <a:uLnTx/>
                <a:uFillTx/>
              </a:endParaRPr>
            </a:p>
          </p:txBody>
        </p:sp>
        <p:sp>
          <p:nvSpPr>
            <p:cNvPr id="34" name="Rectangle 33"/>
            <p:cNvSpPr/>
            <p:nvPr/>
          </p:nvSpPr>
          <p:spPr>
            <a:xfrm>
              <a:off x="6396031" y="3386247"/>
              <a:ext cx="38504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o</a:t>
              </a:r>
              <a:r>
                <a:rPr kumimoji="0" lang="en-US" sz="1800" b="0" i="0" u="none" strike="noStrike" kern="0" cap="none" spc="0" normalizeH="0" baseline="-25000" noProof="0" dirty="0">
                  <a:ln>
                    <a:noFill/>
                  </a:ln>
                  <a:solidFill>
                    <a:prstClr val="black"/>
                  </a:solidFill>
                  <a:effectLst/>
                  <a:uLnTx/>
                  <a:uFillTx/>
                </a:rPr>
                <a:t>6</a:t>
              </a:r>
              <a:endParaRPr kumimoji="0" lang="en-US" sz="1800" b="0" i="0" u="none" strike="noStrike" kern="0" cap="none" spc="0" normalizeH="0" baseline="0" noProof="0" dirty="0">
                <a:ln>
                  <a:noFill/>
                </a:ln>
                <a:solidFill>
                  <a:prstClr val="black"/>
                </a:solidFill>
                <a:effectLst/>
                <a:uLnTx/>
                <a:uFillTx/>
              </a:endParaRPr>
            </a:p>
          </p:txBody>
        </p:sp>
      </p:grpSp>
    </p:spTree>
    <p:extLst>
      <p:ext uri="{BB962C8B-B14F-4D97-AF65-F5344CB8AC3E}">
        <p14:creationId xmlns:p14="http://schemas.microsoft.com/office/powerpoint/2010/main" val="423698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Image result for simulation exploration experience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330" y="3592284"/>
            <a:ext cx="4070555" cy="405471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2016 SEE Experience: Team </a:t>
            </a:r>
            <a:r>
              <a:rPr lang="en-US" dirty="0" err="1"/>
              <a:t>mwsu</a:t>
            </a:r>
            <a:endParaRPr lang="en-US" dirty="0"/>
          </a:p>
        </p:txBody>
      </p:sp>
      <p:sp>
        <p:nvSpPr>
          <p:cNvPr id="3" name="Content Placeholder 2"/>
          <p:cNvSpPr>
            <a:spLocks noGrp="1"/>
          </p:cNvSpPr>
          <p:nvPr>
            <p:ph idx="1"/>
          </p:nvPr>
        </p:nvSpPr>
        <p:spPr>
          <a:xfrm>
            <a:off x="2231136" y="2372573"/>
            <a:ext cx="7729728" cy="3101983"/>
          </a:xfrm>
        </p:spPr>
        <p:txBody>
          <a:bodyPr/>
          <a:lstStyle/>
          <a:p>
            <a:r>
              <a:rPr lang="en-US" dirty="0"/>
              <a:t>4 computer science students, one graduate and three undergraduates</a:t>
            </a:r>
          </a:p>
          <a:p>
            <a:r>
              <a:rPr lang="en-US" dirty="0"/>
              <a:t>Sponsoring professor and local HLA expert, Dr. </a:t>
            </a:r>
            <a:r>
              <a:rPr lang="en-US" dirty="0" err="1"/>
              <a:t>Bingyang</a:t>
            </a:r>
            <a:r>
              <a:rPr lang="en-US" dirty="0"/>
              <a:t> Wei</a:t>
            </a:r>
          </a:p>
          <a:p>
            <a:r>
              <a:rPr lang="en-US" dirty="0"/>
              <a:t>Began meeting in Fall 2015 to prepare for SEE 2016 workshop at the 2016 SCS Spring Simulation Multi-Conference (</a:t>
            </a:r>
            <a:r>
              <a:rPr lang="en-US" dirty="0" err="1"/>
              <a:t>SpringSim</a:t>
            </a:r>
            <a:r>
              <a:rPr lang="en-US" dirty="0"/>
              <a:t> ’16) that took place in Liverpool, England. </a:t>
            </a:r>
          </a:p>
          <a:p>
            <a:r>
              <a:rPr lang="en-US" dirty="0"/>
              <a:t>Experience allowed students to implement knowledge learned in our computer science courses: software engineering, contemporary programming, and discrete system simulation</a:t>
            </a:r>
          </a:p>
          <a:p>
            <a:endParaRPr lang="en-US" dirty="0"/>
          </a:p>
        </p:txBody>
      </p:sp>
      <p:pic>
        <p:nvPicPr>
          <p:cNvPr id="1026" name="Picture 2" descr="Image result for nasa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57869" y="4728832"/>
            <a:ext cx="2146531" cy="17816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1982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781812"/>
            <a:ext cx="7729728" cy="1188720"/>
          </a:xfrm>
        </p:spPr>
        <p:txBody>
          <a:bodyPr/>
          <a:lstStyle/>
          <a:p>
            <a:r>
              <a:rPr lang="en-US" dirty="0"/>
              <a:t>2016 SEE Experience</a:t>
            </a:r>
          </a:p>
        </p:txBody>
      </p:sp>
      <p:sp>
        <p:nvSpPr>
          <p:cNvPr id="3" name="Content Placeholder 2"/>
          <p:cNvSpPr>
            <a:spLocks noGrp="1"/>
          </p:cNvSpPr>
          <p:nvPr>
            <p:ph idx="1"/>
          </p:nvPr>
        </p:nvSpPr>
        <p:spPr>
          <a:xfrm>
            <a:off x="1621536" y="2363724"/>
            <a:ext cx="4099013" cy="3101983"/>
          </a:xfrm>
        </p:spPr>
        <p:txBody>
          <a:bodyPr>
            <a:normAutofit/>
          </a:bodyPr>
          <a:lstStyle/>
          <a:p>
            <a:r>
              <a:rPr lang="en-US" dirty="0"/>
              <a:t>LAUNCH DAY:  			</a:t>
            </a:r>
          </a:p>
          <a:p>
            <a:pPr marL="685800" lvl="3" indent="0">
              <a:buNone/>
            </a:pPr>
            <a:r>
              <a:rPr lang="en-US" dirty="0"/>
              <a:t>	</a:t>
            </a:r>
            <a:r>
              <a:rPr lang="en-US" sz="1800" dirty="0"/>
              <a:t>Date: March 23, 2016</a:t>
            </a:r>
          </a:p>
          <a:p>
            <a:pPr marL="0" indent="0">
              <a:buNone/>
            </a:pPr>
            <a:r>
              <a:rPr lang="en-US" dirty="0"/>
              <a:t>   	 Where: Liverpool, England	</a:t>
            </a:r>
          </a:p>
          <a:p>
            <a:pPr marL="0" indent="0">
              <a:buNone/>
            </a:pPr>
            <a:r>
              <a:rPr lang="en-US" dirty="0"/>
              <a:t>	When: 4pm UTC (11am CST)</a:t>
            </a:r>
          </a:p>
          <a:p>
            <a:pPr marL="0" indent="0">
              <a:buNone/>
            </a:pPr>
            <a:r>
              <a:rPr lang="en-US" dirty="0"/>
              <a:t>	VSEE Video Chat</a:t>
            </a:r>
          </a:p>
          <a:p>
            <a:r>
              <a:rPr lang="en-US" dirty="0"/>
              <a:t>19 Federates ran by teams from </a:t>
            </a:r>
          </a:p>
          <a:p>
            <a:pPr marL="0" indent="0">
              <a:buNone/>
            </a:pPr>
            <a:r>
              <a:rPr lang="en-US" dirty="0"/>
              <a:t> 	12 Universities in 7 countries</a:t>
            </a:r>
          </a:p>
        </p:txBody>
      </p:sp>
      <p:pic>
        <p:nvPicPr>
          <p:cNvPr id="4" name="Content Placeholder 6"/>
          <p:cNvPicPr>
            <a:picLocks/>
          </p:cNvPicPr>
          <p:nvPr/>
        </p:nvPicPr>
        <p:blipFill>
          <a:blip r:embed="rId3"/>
          <a:stretch>
            <a:fillRect/>
          </a:stretch>
        </p:blipFill>
        <p:spPr>
          <a:xfrm>
            <a:off x="5720549" y="2363724"/>
            <a:ext cx="5422900" cy="2944077"/>
          </a:xfrm>
          <a:prstGeom prst="rect">
            <a:avLst/>
          </a:prstGeom>
        </p:spPr>
      </p:pic>
    </p:spTree>
    <p:extLst>
      <p:ext uri="{BB962C8B-B14F-4D97-AF65-F5344CB8AC3E}">
        <p14:creationId xmlns:p14="http://schemas.microsoft.com/office/powerpoint/2010/main" val="36199943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2016 SEE Experience</a:t>
            </a:r>
          </a:p>
        </p:txBody>
      </p:sp>
      <p:pic>
        <p:nvPicPr>
          <p:cNvPr id="4" name="Content Placeholder 4"/>
          <p:cNvPicPr>
            <a:picLocks noChangeAspect="1"/>
          </p:cNvPicPr>
          <p:nvPr/>
        </p:nvPicPr>
        <p:blipFill>
          <a:blip r:embed="rId3"/>
          <a:stretch>
            <a:fillRect/>
          </a:stretch>
        </p:blipFill>
        <p:spPr>
          <a:xfrm>
            <a:off x="515309" y="2885440"/>
            <a:ext cx="11161381" cy="3045361"/>
          </a:xfrm>
          <a:prstGeom prst="rect">
            <a:avLst/>
          </a:prstGeom>
        </p:spPr>
      </p:pic>
    </p:spTree>
    <p:extLst>
      <p:ext uri="{BB962C8B-B14F-4D97-AF65-F5344CB8AC3E}">
        <p14:creationId xmlns:p14="http://schemas.microsoft.com/office/powerpoint/2010/main" val="3593554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2017 SEE Experience</a:t>
            </a:r>
          </a:p>
        </p:txBody>
      </p:sp>
      <p:sp>
        <p:nvSpPr>
          <p:cNvPr id="3" name="Content Placeholder 2"/>
          <p:cNvSpPr>
            <a:spLocks noGrp="1"/>
          </p:cNvSpPr>
          <p:nvPr>
            <p:ph idx="1"/>
          </p:nvPr>
        </p:nvSpPr>
        <p:spPr>
          <a:xfrm>
            <a:off x="1851428" y="2622546"/>
            <a:ext cx="2891053" cy="3101983"/>
          </a:xfrm>
        </p:spPr>
        <p:txBody>
          <a:bodyPr/>
          <a:lstStyle/>
          <a:p>
            <a:r>
              <a:rPr lang="en-US" dirty="0"/>
              <a:t>Launch Day:</a:t>
            </a:r>
          </a:p>
          <a:p>
            <a:pPr lvl="1"/>
            <a:r>
              <a:rPr lang="en-US" dirty="0"/>
              <a:t>Date:  April 5, 2017</a:t>
            </a:r>
          </a:p>
          <a:p>
            <a:pPr lvl="1"/>
            <a:r>
              <a:rPr lang="en-US" dirty="0"/>
              <a:t>When: 9am CST</a:t>
            </a:r>
          </a:p>
          <a:p>
            <a:pPr lvl="1"/>
            <a:r>
              <a:rPr lang="en-US" dirty="0"/>
              <a:t>VSEE Video Chat</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34" t="-1849" b="23548"/>
          <a:stretch/>
        </p:blipFill>
        <p:spPr>
          <a:xfrm>
            <a:off x="4742481" y="2460355"/>
            <a:ext cx="6978375" cy="3072540"/>
          </a:xfrm>
          <a:prstGeom prst="rect">
            <a:avLst/>
          </a:prstGeom>
        </p:spPr>
      </p:pic>
    </p:spTree>
    <p:extLst>
      <p:ext uri="{BB962C8B-B14F-4D97-AF65-F5344CB8AC3E}">
        <p14:creationId xmlns:p14="http://schemas.microsoft.com/office/powerpoint/2010/main" val="2533104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2017 SEE experience</a:t>
            </a:r>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t="6929" b="52972"/>
          <a:stretch/>
        </p:blipFill>
        <p:spPr>
          <a:xfrm>
            <a:off x="412954" y="2625213"/>
            <a:ext cx="11228439" cy="2532700"/>
          </a:xfrm>
        </p:spPr>
      </p:pic>
    </p:spTree>
    <p:extLst>
      <p:ext uri="{BB962C8B-B14F-4D97-AF65-F5344CB8AC3E}">
        <p14:creationId xmlns:p14="http://schemas.microsoft.com/office/powerpoint/2010/main" val="8994567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Lessons Learned</a:t>
            </a:r>
          </a:p>
        </p:txBody>
      </p:sp>
      <p:sp>
        <p:nvSpPr>
          <p:cNvPr id="3" name="Content Placeholder 2"/>
          <p:cNvSpPr>
            <a:spLocks noGrp="1"/>
          </p:cNvSpPr>
          <p:nvPr>
            <p:ph idx="1"/>
          </p:nvPr>
        </p:nvSpPr>
        <p:spPr/>
        <p:txBody>
          <a:bodyPr>
            <a:normAutofit/>
          </a:bodyPr>
          <a:lstStyle/>
          <a:p>
            <a:r>
              <a:rPr lang="en-US" sz="2400" dirty="0"/>
              <a:t>Email and talk to people from other teams and NASA</a:t>
            </a:r>
          </a:p>
          <a:p>
            <a:pPr lvl="1"/>
            <a:r>
              <a:rPr lang="en-US" sz="2000" dirty="0"/>
              <a:t>Importance of communication</a:t>
            </a:r>
          </a:p>
          <a:p>
            <a:r>
              <a:rPr lang="en-US" sz="2400" dirty="0"/>
              <a:t>Start to develop federate early</a:t>
            </a:r>
          </a:p>
          <a:p>
            <a:pPr lvl="1"/>
            <a:r>
              <a:rPr lang="en-US" sz="2200" dirty="0"/>
              <a:t>Recommended starting in Sept.</a:t>
            </a:r>
          </a:p>
          <a:p>
            <a:pPr lvl="1"/>
            <a:r>
              <a:rPr lang="en-US" sz="2200" dirty="0"/>
              <a:t>HLA has a steep learning curve</a:t>
            </a:r>
          </a:p>
          <a:p>
            <a:r>
              <a:rPr lang="en-US" sz="2400" dirty="0"/>
              <a:t>Recruit students early</a:t>
            </a:r>
            <a:endParaRPr lang="en-US" sz="2000" dirty="0"/>
          </a:p>
          <a:p>
            <a:endParaRPr lang="en-US" sz="2000" dirty="0"/>
          </a:p>
          <a:p>
            <a:endParaRPr lang="en-US" dirty="0"/>
          </a:p>
          <a:p>
            <a:endParaRPr lang="en-US" dirty="0"/>
          </a:p>
          <a:p>
            <a:endParaRPr lang="en-US" dirty="0"/>
          </a:p>
        </p:txBody>
      </p:sp>
    </p:spTree>
    <p:extLst>
      <p:ext uri="{BB962C8B-B14F-4D97-AF65-F5344CB8AC3E}">
        <p14:creationId xmlns:p14="http://schemas.microsoft.com/office/powerpoint/2010/main" val="30836830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sz="2200" dirty="0"/>
              <a:t>All the teams participating in SEE demonstrated the capabilities that modeling and simulation can bring to solve difficult problems</a:t>
            </a:r>
          </a:p>
          <a:p>
            <a:r>
              <a:rPr lang="en-US" sz="2200" dirty="0"/>
              <a:t>Distributed simulations is an interesting and in-demand field</a:t>
            </a:r>
          </a:p>
          <a:p>
            <a:r>
              <a:rPr lang="en-US" sz="2200" dirty="0"/>
              <a:t>MWSU Sim Team enjoyed participating these past 2 years</a:t>
            </a:r>
          </a:p>
          <a:p>
            <a:r>
              <a:rPr lang="en-US" sz="2200" dirty="0"/>
              <a:t>Visit </a:t>
            </a:r>
            <a:r>
              <a:rPr lang="en-US" sz="2200" dirty="0">
                <a:hlinkClick r:id="rId2"/>
              </a:rPr>
              <a:t>www.exploresim.com/team</a:t>
            </a:r>
            <a:r>
              <a:rPr lang="en-US" sz="2200" dirty="0"/>
              <a:t> to start your own team</a:t>
            </a:r>
          </a:p>
          <a:p>
            <a:endParaRPr lang="en-US" dirty="0"/>
          </a:p>
        </p:txBody>
      </p:sp>
    </p:spTree>
    <p:extLst>
      <p:ext uri="{BB962C8B-B14F-4D97-AF65-F5344CB8AC3E}">
        <p14:creationId xmlns:p14="http://schemas.microsoft.com/office/powerpoint/2010/main" val="1223070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lstStyle/>
          <a:p>
            <a:r>
              <a:rPr lang="en-US" sz="2000" dirty="0"/>
              <a:t>HLA Tutorial from Pitch Technologies</a:t>
            </a:r>
          </a:p>
          <a:p>
            <a:r>
              <a:rPr lang="en-US" sz="2000" dirty="0"/>
              <a:t>Time Management in High Level Architecture by Richard M. Fujimoto, </a:t>
            </a:r>
            <a:r>
              <a:rPr lang="en-US" sz="2000" dirty="0" err="1"/>
              <a:t>Gearogia</a:t>
            </a:r>
            <a:r>
              <a:rPr lang="en-US" sz="2000" dirty="0"/>
              <a:t> Institute of Technology</a:t>
            </a:r>
          </a:p>
          <a:p>
            <a:r>
              <a:rPr lang="en-US" sz="2000" dirty="0"/>
              <a:t>SEE HLA Starter Kit from University of Calabria</a:t>
            </a:r>
          </a:p>
          <a:p>
            <a:endParaRPr lang="en-US" dirty="0"/>
          </a:p>
        </p:txBody>
      </p:sp>
    </p:spTree>
    <p:extLst>
      <p:ext uri="{BB962C8B-B14F-4D97-AF65-F5344CB8AC3E}">
        <p14:creationId xmlns:p14="http://schemas.microsoft.com/office/powerpoint/2010/main" val="3539166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4458535" y="2628211"/>
            <a:ext cx="3274929" cy="3101983"/>
          </a:xfrm>
        </p:spPr>
        <p:txBody>
          <a:bodyPr/>
          <a:lstStyle/>
          <a:p>
            <a:r>
              <a:rPr lang="en-US" sz="2200" dirty="0"/>
              <a:t>Introduction</a:t>
            </a:r>
          </a:p>
          <a:p>
            <a:r>
              <a:rPr lang="en-US" sz="2200" dirty="0"/>
              <a:t>High Level architecture</a:t>
            </a:r>
          </a:p>
          <a:p>
            <a:r>
              <a:rPr lang="en-US" sz="2200" dirty="0"/>
              <a:t>2016 SEE Experience</a:t>
            </a:r>
          </a:p>
          <a:p>
            <a:r>
              <a:rPr lang="en-US" sz="2200" dirty="0"/>
              <a:t>2017 SEE Experience</a:t>
            </a:r>
          </a:p>
          <a:p>
            <a:r>
              <a:rPr lang="en-US" sz="2200" dirty="0"/>
              <a:t>Lessons Learned</a:t>
            </a:r>
          </a:p>
          <a:p>
            <a:r>
              <a:rPr lang="en-US" sz="2200" dirty="0"/>
              <a:t>Conclusion</a:t>
            </a:r>
          </a:p>
          <a:p>
            <a:endParaRPr lang="en-US" dirty="0"/>
          </a:p>
        </p:txBody>
      </p:sp>
    </p:spTree>
    <p:extLst>
      <p:ext uri="{BB962C8B-B14F-4D97-AF65-F5344CB8AC3E}">
        <p14:creationId xmlns:p14="http://schemas.microsoft.com/office/powerpoint/2010/main" val="3457038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344932"/>
            <a:ext cx="7729728" cy="1188720"/>
          </a:xfrm>
        </p:spPr>
        <p:txBody>
          <a:bodyPr/>
          <a:lstStyle/>
          <a:p>
            <a:r>
              <a:rPr lang="en-US" dirty="0"/>
              <a:t>Introduction</a:t>
            </a:r>
            <a:br>
              <a:rPr lang="en-US" dirty="0"/>
            </a:br>
            <a:r>
              <a:rPr lang="en-US" dirty="0"/>
              <a:t>Modeling and simulation</a:t>
            </a:r>
          </a:p>
        </p:txBody>
      </p:sp>
      <p:sp>
        <p:nvSpPr>
          <p:cNvPr id="3" name="Content Placeholder 2"/>
          <p:cNvSpPr>
            <a:spLocks noGrp="1"/>
          </p:cNvSpPr>
          <p:nvPr>
            <p:ph idx="1"/>
          </p:nvPr>
        </p:nvSpPr>
        <p:spPr>
          <a:xfrm>
            <a:off x="1121910" y="1779458"/>
            <a:ext cx="9948180" cy="4341876"/>
          </a:xfrm>
        </p:spPr>
        <p:txBody>
          <a:bodyPr>
            <a:noAutofit/>
          </a:bodyPr>
          <a:lstStyle/>
          <a:p>
            <a:r>
              <a:rPr lang="en-US" sz="2000" dirty="0"/>
              <a:t>Modeling and Simulation is the representation of the behavior or characteristics of one system through the use of another system.</a:t>
            </a:r>
          </a:p>
          <a:p>
            <a:pPr lvl="1"/>
            <a:r>
              <a:rPr lang="en-US" sz="2000" dirty="0"/>
              <a:t>Used diverse group of computer programs designed under High Level Architecture standard to simulate an environment on the moon.</a:t>
            </a:r>
          </a:p>
          <a:p>
            <a:r>
              <a:rPr lang="en-US" sz="2000" dirty="0"/>
              <a:t> Interest has increased over recent years</a:t>
            </a:r>
          </a:p>
          <a:p>
            <a:pPr lvl="1"/>
            <a:r>
              <a:rPr lang="en-US" sz="2000" dirty="0"/>
              <a:t>Less expensive, More immersive than real-world experiments</a:t>
            </a:r>
          </a:p>
          <a:p>
            <a:pPr lvl="1"/>
            <a:r>
              <a:rPr lang="en-US" sz="2000" dirty="0"/>
              <a:t>Can be performed faster than real-time</a:t>
            </a:r>
          </a:p>
          <a:p>
            <a:r>
              <a:rPr lang="en-US" sz="2000" dirty="0"/>
              <a:t>Despite growing interest in Modeling and Simulation, there is a lack of undergraduate level programs focusing on simulation</a:t>
            </a:r>
          </a:p>
          <a:p>
            <a:pPr lvl="2"/>
            <a:r>
              <a:rPr lang="en-US" sz="2000" dirty="0"/>
              <a:t>Programs exist in the graduate levels, few programs exist in the undergraduate level</a:t>
            </a:r>
          </a:p>
          <a:p>
            <a:pPr lvl="1"/>
            <a:r>
              <a:rPr lang="en-US" sz="2000" dirty="0"/>
              <a:t>SEE program is an introduction to distributed simulation that also provides faculty and students with needed elements.</a:t>
            </a:r>
          </a:p>
        </p:txBody>
      </p:sp>
    </p:spTree>
    <p:extLst>
      <p:ext uri="{BB962C8B-B14F-4D97-AF65-F5344CB8AC3E}">
        <p14:creationId xmlns:p14="http://schemas.microsoft.com/office/powerpoint/2010/main" val="2274998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416052"/>
            <a:ext cx="7729728" cy="1188720"/>
          </a:xfrm>
        </p:spPr>
        <p:txBody>
          <a:bodyPr>
            <a:normAutofit fontScale="90000"/>
          </a:bodyPr>
          <a:lstStyle/>
          <a:p>
            <a:r>
              <a:rPr lang="en-US" dirty="0"/>
              <a:t>Introduction</a:t>
            </a:r>
            <a:br>
              <a:rPr lang="en-US" dirty="0"/>
            </a:br>
            <a:r>
              <a:rPr lang="en-US" dirty="0"/>
              <a:t>Simulation Exploration experience(SEE)</a:t>
            </a:r>
          </a:p>
        </p:txBody>
      </p:sp>
      <p:sp>
        <p:nvSpPr>
          <p:cNvPr id="3" name="Content Placeholder 2"/>
          <p:cNvSpPr>
            <a:spLocks noGrp="1"/>
          </p:cNvSpPr>
          <p:nvPr>
            <p:ph idx="1"/>
          </p:nvPr>
        </p:nvSpPr>
        <p:spPr>
          <a:xfrm>
            <a:off x="1462024" y="1865884"/>
            <a:ext cx="9267952" cy="4209796"/>
          </a:xfrm>
        </p:spPr>
        <p:txBody>
          <a:bodyPr>
            <a:normAutofit fontScale="85000" lnSpcReduction="20000"/>
          </a:bodyPr>
          <a:lstStyle/>
          <a:p>
            <a:r>
              <a:rPr lang="en-US" sz="3100" dirty="0"/>
              <a:t>What is SEE?</a:t>
            </a:r>
          </a:p>
          <a:p>
            <a:pPr lvl="1"/>
            <a:r>
              <a:rPr lang="en-US" sz="2600" dirty="0"/>
              <a:t>Led by NASA, SEE joins students, industry, associations, and faculty for a collaborative college-level modeling and simulation learning experience. </a:t>
            </a:r>
          </a:p>
          <a:p>
            <a:pPr lvl="1"/>
            <a:r>
              <a:rPr lang="en-US" sz="2600" dirty="0"/>
              <a:t>Geographically distributed inter-university teams design, develop, test and execute a simulated lunar mission based on a narrative they construct</a:t>
            </a:r>
          </a:p>
          <a:p>
            <a:r>
              <a:rPr lang="en-US" sz="3100" dirty="0"/>
              <a:t>Who created and contributed to SEE?</a:t>
            </a:r>
          </a:p>
          <a:p>
            <a:pPr lvl="1"/>
            <a:r>
              <a:rPr lang="en-US" sz="2600" dirty="0"/>
              <a:t>The idea of SEE originated with NASA engineer Zack </a:t>
            </a:r>
            <a:r>
              <a:rPr lang="en-US" sz="2600" dirty="0" err="1"/>
              <a:t>Crues</a:t>
            </a:r>
            <a:r>
              <a:rPr lang="en-US" sz="2600" dirty="0"/>
              <a:t> and has been implemented by NASA and SISO Space Community Forum.</a:t>
            </a:r>
          </a:p>
          <a:p>
            <a:pPr lvl="1"/>
            <a:r>
              <a:rPr lang="en-US" sz="2600" dirty="0"/>
              <a:t>Industry Members: </a:t>
            </a:r>
            <a:r>
              <a:rPr lang="en-US" sz="2600" dirty="0" err="1"/>
              <a:t>FowardSim</a:t>
            </a:r>
            <a:r>
              <a:rPr lang="en-US" sz="2600" dirty="0"/>
              <a:t>, Pitch, VSEE, VT MAK,  </a:t>
            </a:r>
            <a:r>
              <a:rPr lang="en-US" sz="2600" dirty="0" err="1"/>
              <a:t>AEgis</a:t>
            </a:r>
            <a:r>
              <a:rPr lang="en-US" sz="2600" dirty="0"/>
              <a:t>,  MBDA</a:t>
            </a:r>
          </a:p>
          <a:p>
            <a:pPr lvl="1"/>
            <a:r>
              <a:rPr lang="en-US" sz="2600" dirty="0"/>
              <a:t>Professional Associations: SISO, </a:t>
            </a:r>
            <a:r>
              <a:rPr lang="en-US" sz="2600" dirty="0" err="1"/>
              <a:t>Liophant</a:t>
            </a:r>
            <a:r>
              <a:rPr lang="en-US" sz="2600" dirty="0"/>
              <a:t>, SCS, GICSR</a:t>
            </a:r>
          </a:p>
          <a:p>
            <a:pPr lvl="1"/>
            <a:r>
              <a:rPr lang="en-US" sz="2600" dirty="0"/>
              <a:t>Government: NASA</a:t>
            </a:r>
          </a:p>
          <a:p>
            <a:pPr marL="0" indent="0">
              <a:buNone/>
            </a:pPr>
            <a:endParaRPr lang="en-US" sz="2800" dirty="0"/>
          </a:p>
          <a:p>
            <a:endParaRPr lang="en-US" dirty="0"/>
          </a:p>
        </p:txBody>
      </p:sp>
    </p:spTree>
    <p:extLst>
      <p:ext uri="{BB962C8B-B14F-4D97-AF65-F5344CB8AC3E}">
        <p14:creationId xmlns:p14="http://schemas.microsoft.com/office/powerpoint/2010/main" val="236746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br>
              <a:rPr lang="en-US" dirty="0"/>
            </a:br>
            <a:r>
              <a:rPr lang="en-US" dirty="0"/>
              <a:t>SEE</a:t>
            </a:r>
          </a:p>
        </p:txBody>
      </p:sp>
      <p:sp>
        <p:nvSpPr>
          <p:cNvPr id="3" name="Content Placeholder 2"/>
          <p:cNvSpPr>
            <a:spLocks noGrp="1"/>
          </p:cNvSpPr>
          <p:nvPr>
            <p:ph idx="1"/>
          </p:nvPr>
        </p:nvSpPr>
        <p:spPr>
          <a:xfrm>
            <a:off x="1602658" y="2352909"/>
            <a:ext cx="9724890" cy="4362524"/>
          </a:xfrm>
        </p:spPr>
        <p:txBody>
          <a:bodyPr>
            <a:normAutofit lnSpcReduction="10000"/>
          </a:bodyPr>
          <a:lstStyle/>
          <a:p>
            <a:r>
              <a:rPr lang="en-US" sz="3300" dirty="0"/>
              <a:t>What does SEE do?</a:t>
            </a:r>
          </a:p>
          <a:p>
            <a:pPr lvl="1"/>
            <a:r>
              <a:rPr lang="en-US" sz="2800" dirty="0"/>
              <a:t>Students work closely with NASA engineers and industry professionals</a:t>
            </a:r>
          </a:p>
          <a:p>
            <a:pPr lvl="1"/>
            <a:r>
              <a:rPr lang="en-US" sz="2800" dirty="0"/>
              <a:t>SEE proves to students the importance of standards to allow the distributed parts of the simulation to work 	seamlessly</a:t>
            </a:r>
          </a:p>
          <a:p>
            <a:pPr lvl="1"/>
            <a:r>
              <a:rPr lang="en-US" sz="2800" dirty="0"/>
              <a:t>SEE program allows students to learn HLA and simulation in an interesting, fail-free environment with expert and peer support.</a:t>
            </a:r>
          </a:p>
          <a:p>
            <a:pPr lvl="3"/>
            <a:r>
              <a:rPr lang="en-US" sz="2800" dirty="0"/>
              <a:t>Can assess their own interest for a career in simulation</a:t>
            </a:r>
          </a:p>
        </p:txBody>
      </p:sp>
    </p:spTree>
    <p:extLst>
      <p:ext uri="{BB962C8B-B14F-4D97-AF65-F5344CB8AC3E}">
        <p14:creationId xmlns:p14="http://schemas.microsoft.com/office/powerpoint/2010/main" val="3355234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Level Architecture (HLA)</a:t>
            </a:r>
          </a:p>
        </p:txBody>
      </p:sp>
      <p:sp>
        <p:nvSpPr>
          <p:cNvPr id="3" name="Content Placeholder 2"/>
          <p:cNvSpPr>
            <a:spLocks noGrp="1"/>
          </p:cNvSpPr>
          <p:nvPr>
            <p:ph idx="1"/>
          </p:nvPr>
        </p:nvSpPr>
        <p:spPr>
          <a:xfrm>
            <a:off x="2231136" y="2638044"/>
            <a:ext cx="7729728" cy="4045144"/>
          </a:xfrm>
        </p:spPr>
        <p:txBody>
          <a:bodyPr>
            <a:normAutofit/>
          </a:bodyPr>
          <a:lstStyle/>
          <a:p>
            <a:r>
              <a:rPr lang="en-US" sz="2400" dirty="0"/>
              <a:t>Enables several simulation systems to work together seamlessly </a:t>
            </a:r>
          </a:p>
          <a:p>
            <a:r>
              <a:rPr lang="en-US" sz="2400" dirty="0"/>
              <a:t>IEEE standard 1516-2010</a:t>
            </a:r>
          </a:p>
          <a:p>
            <a:r>
              <a:rPr lang="en-US" sz="2400" dirty="0"/>
              <a:t>Does not rely on all simulations using the same programming language</a:t>
            </a:r>
          </a:p>
          <a:p>
            <a:r>
              <a:rPr lang="en-US" sz="2400" dirty="0"/>
              <a:t>Each simulation system can work together or by itself</a:t>
            </a:r>
          </a:p>
          <a:p>
            <a:r>
              <a:rPr lang="en-US" sz="2400" dirty="0"/>
              <a:t>It used in some Department of Defense simulations</a:t>
            </a:r>
          </a:p>
        </p:txBody>
      </p:sp>
    </p:spTree>
    <p:extLst>
      <p:ext uri="{BB962C8B-B14F-4D97-AF65-F5344CB8AC3E}">
        <p14:creationId xmlns:p14="http://schemas.microsoft.com/office/powerpoint/2010/main" val="38116620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HLA Terminology</a:t>
            </a:r>
          </a:p>
        </p:txBody>
      </p:sp>
      <p:sp>
        <p:nvSpPr>
          <p:cNvPr id="3" name="Content Placeholder 2"/>
          <p:cNvSpPr>
            <a:spLocks noGrp="1"/>
          </p:cNvSpPr>
          <p:nvPr>
            <p:ph idx="1"/>
          </p:nvPr>
        </p:nvSpPr>
        <p:spPr>
          <a:xfrm>
            <a:off x="2231136" y="2638044"/>
            <a:ext cx="7729728" cy="4098932"/>
          </a:xfrm>
        </p:spPr>
        <p:txBody>
          <a:bodyPr/>
          <a:lstStyle/>
          <a:p>
            <a:r>
              <a:rPr lang="en-US" sz="2000" b="1" dirty="0"/>
              <a:t>Runtime Infrastructure (RTI) </a:t>
            </a:r>
            <a:r>
              <a:rPr lang="en-US" sz="2000" dirty="0"/>
              <a:t>– A piece of software that provides the HLA services.</a:t>
            </a:r>
          </a:p>
          <a:p>
            <a:r>
              <a:rPr lang="en-US" sz="2000" b="1" dirty="0"/>
              <a:t>Federate</a:t>
            </a:r>
            <a:r>
              <a:rPr lang="en-US" sz="2000" dirty="0"/>
              <a:t> – A system that connects to the RTI and can model any number of objects in a simulation</a:t>
            </a:r>
          </a:p>
          <a:p>
            <a:r>
              <a:rPr lang="en-US" sz="2000" b="1" dirty="0"/>
              <a:t>Federation Object Model (FOM) </a:t>
            </a:r>
            <a:r>
              <a:rPr lang="en-US" sz="2000" dirty="0"/>
              <a:t>– A file that contains a description of the data exchange in a Federation</a:t>
            </a:r>
          </a:p>
          <a:p>
            <a:r>
              <a:rPr lang="en-US" sz="2000" b="1" dirty="0"/>
              <a:t>Federation</a:t>
            </a:r>
            <a:r>
              <a:rPr lang="en-US" sz="2000" dirty="0"/>
              <a:t> – All of the federates along with the RTI and the FOM that they use</a:t>
            </a:r>
          </a:p>
          <a:p>
            <a:r>
              <a:rPr lang="en-US" sz="2000" b="1" dirty="0"/>
              <a:t>Federation Execution </a:t>
            </a:r>
            <a:r>
              <a:rPr lang="en-US" sz="2000" dirty="0"/>
              <a:t>– An instance of the federation</a:t>
            </a:r>
          </a:p>
          <a:p>
            <a:endParaRPr lang="en-US" dirty="0"/>
          </a:p>
        </p:txBody>
      </p:sp>
    </p:spTree>
    <p:extLst>
      <p:ext uri="{BB962C8B-B14F-4D97-AF65-F5344CB8AC3E}">
        <p14:creationId xmlns:p14="http://schemas.microsoft.com/office/powerpoint/2010/main" val="2013351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HLA: Connecting</a:t>
            </a:r>
          </a:p>
        </p:txBody>
      </p:sp>
      <p:sp>
        <p:nvSpPr>
          <p:cNvPr id="3" name="Content Placeholder 2"/>
          <p:cNvSpPr>
            <a:spLocks noGrp="1"/>
          </p:cNvSpPr>
          <p:nvPr>
            <p:ph idx="1"/>
          </p:nvPr>
        </p:nvSpPr>
        <p:spPr>
          <a:xfrm>
            <a:off x="2231136" y="2529889"/>
            <a:ext cx="7729728" cy="3910240"/>
          </a:xfrm>
        </p:spPr>
        <p:txBody>
          <a:bodyPr>
            <a:normAutofit fontScale="77500" lnSpcReduction="20000"/>
          </a:bodyPr>
          <a:lstStyle/>
          <a:p>
            <a:r>
              <a:rPr lang="en-US" sz="2900" dirty="0"/>
              <a:t>Had a choice of using Pitch Technology’s </a:t>
            </a:r>
            <a:r>
              <a:rPr lang="en-US" sz="2900" dirty="0" err="1"/>
              <a:t>pRTI</a:t>
            </a:r>
            <a:r>
              <a:rPr lang="en-US" sz="2900" dirty="0"/>
              <a:t> or  VT </a:t>
            </a:r>
            <a:r>
              <a:rPr lang="en-US" sz="2900" dirty="0" err="1"/>
              <a:t>Mäk’s</a:t>
            </a:r>
            <a:r>
              <a:rPr lang="en-US" sz="2900" dirty="0"/>
              <a:t> </a:t>
            </a:r>
            <a:r>
              <a:rPr lang="en-US" sz="2900" dirty="0" err="1"/>
              <a:t>Mäk</a:t>
            </a:r>
            <a:r>
              <a:rPr lang="en-US" sz="2900" dirty="0"/>
              <a:t> RTI for the RTI software. </a:t>
            </a:r>
          </a:p>
          <a:p>
            <a:pPr lvl="1"/>
            <a:r>
              <a:rPr lang="en-US" sz="2900" dirty="0"/>
              <a:t>Chose Pitch because </a:t>
            </a:r>
            <a:r>
              <a:rPr lang="en-US" sz="2900" dirty="0" err="1"/>
              <a:t>Mäk</a:t>
            </a:r>
            <a:r>
              <a:rPr lang="en-US" sz="2900" dirty="0"/>
              <a:t> had problems with Java</a:t>
            </a:r>
          </a:p>
          <a:p>
            <a:r>
              <a:rPr lang="en-US" sz="2900" dirty="0"/>
              <a:t>Local RTI Component (LRC)</a:t>
            </a:r>
          </a:p>
          <a:p>
            <a:pPr lvl="1"/>
            <a:r>
              <a:rPr lang="en-US" sz="2900" dirty="0"/>
              <a:t>A local library installed on each computer with a federate. “</a:t>
            </a:r>
            <a:r>
              <a:rPr lang="en-US" sz="2900" dirty="0" err="1"/>
              <a:t>dll</a:t>
            </a:r>
            <a:r>
              <a:rPr lang="en-US" sz="2900" dirty="0"/>
              <a:t>” file for C++ federates, “jar” for java.</a:t>
            </a:r>
          </a:p>
          <a:p>
            <a:r>
              <a:rPr lang="en-US" sz="2900" dirty="0"/>
              <a:t>Central RTI Component (CRC)</a:t>
            </a:r>
          </a:p>
          <a:p>
            <a:pPr lvl="1"/>
            <a:r>
              <a:rPr lang="en-US" sz="2900" dirty="0"/>
              <a:t>An application that coordinates the federation execution and keeps track of the joined federates.</a:t>
            </a:r>
          </a:p>
          <a:p>
            <a:pPr lvl="1"/>
            <a:r>
              <a:rPr lang="en-US" sz="2900" dirty="0"/>
              <a:t>Must be started before any federate can join a federation</a:t>
            </a:r>
          </a:p>
          <a:p>
            <a:endParaRPr lang="en-US" dirty="0"/>
          </a:p>
        </p:txBody>
      </p:sp>
    </p:spTree>
    <p:extLst>
      <p:ext uri="{BB962C8B-B14F-4D97-AF65-F5344CB8AC3E}">
        <p14:creationId xmlns:p14="http://schemas.microsoft.com/office/powerpoint/2010/main" val="7930804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HLA: Services</a:t>
            </a:r>
          </a:p>
        </p:txBody>
      </p:sp>
      <p:sp>
        <p:nvSpPr>
          <p:cNvPr id="3" name="Content Placeholder 2"/>
          <p:cNvSpPr>
            <a:spLocks noGrp="1"/>
          </p:cNvSpPr>
          <p:nvPr>
            <p:ph idx="1"/>
          </p:nvPr>
        </p:nvSpPr>
        <p:spPr>
          <a:xfrm>
            <a:off x="2231136" y="2520057"/>
            <a:ext cx="7729728" cy="3831582"/>
          </a:xfrm>
        </p:spPr>
        <p:txBody>
          <a:bodyPr>
            <a:normAutofit/>
          </a:bodyPr>
          <a:lstStyle/>
          <a:p>
            <a:r>
              <a:rPr lang="en-US" sz="2000" dirty="0"/>
              <a:t>To use these services a federate will make calls to the RTI and receive callbacks from the RTI, which makes a two-way communication</a:t>
            </a:r>
          </a:p>
          <a:p>
            <a:r>
              <a:rPr lang="en-US" sz="2000" dirty="0"/>
              <a:t>The data exchanged between federates are object attributes and interactions.</a:t>
            </a:r>
          </a:p>
          <a:p>
            <a:pPr lvl="1"/>
            <a:r>
              <a:rPr lang="en-US" sz="2000" dirty="0"/>
              <a:t>Publish and Subscribe</a:t>
            </a:r>
          </a:p>
          <a:p>
            <a:pPr lvl="1"/>
            <a:r>
              <a:rPr lang="en-US" sz="2000" dirty="0"/>
              <a:t>Update and Reflect Attribute Values</a:t>
            </a:r>
          </a:p>
          <a:p>
            <a:pPr lvl="1"/>
            <a:r>
              <a:rPr lang="en-US" sz="2000" dirty="0"/>
              <a:t>Send and Receive Interactions </a:t>
            </a:r>
          </a:p>
          <a:p>
            <a:r>
              <a:rPr lang="en-US" sz="2000" dirty="0"/>
              <a:t>Should note, federates don’t talk to each other directly. The RTI gives each federate the data it wants through the above functions.</a:t>
            </a:r>
          </a:p>
        </p:txBody>
      </p:sp>
    </p:spTree>
    <p:extLst>
      <p:ext uri="{BB962C8B-B14F-4D97-AF65-F5344CB8AC3E}">
        <p14:creationId xmlns:p14="http://schemas.microsoft.com/office/powerpoint/2010/main" val="398474780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262</TotalTime>
  <Words>2092</Words>
  <Application>Microsoft Office PowerPoint</Application>
  <PresentationFormat>Widescreen</PresentationFormat>
  <Paragraphs>176</Paragraphs>
  <Slides>18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Gill Sans MT</vt:lpstr>
      <vt:lpstr>Parcel</vt:lpstr>
      <vt:lpstr>When Asteroids attack</vt:lpstr>
      <vt:lpstr>Outline</vt:lpstr>
      <vt:lpstr>Introduction Modeling and simulation</vt:lpstr>
      <vt:lpstr>Introduction Simulation Exploration experience(SEE)</vt:lpstr>
      <vt:lpstr>Introduction SEE</vt:lpstr>
      <vt:lpstr>High Level Architecture (HLA)</vt:lpstr>
      <vt:lpstr>HLA Terminology</vt:lpstr>
      <vt:lpstr>HLA: Connecting</vt:lpstr>
      <vt:lpstr>HLA: Services</vt:lpstr>
      <vt:lpstr>HLA: Pub/Sub and Update/Reflect</vt:lpstr>
      <vt:lpstr>2016 SEE Experience: Team mwsu</vt:lpstr>
      <vt:lpstr>2016 SEE Experience</vt:lpstr>
      <vt:lpstr>2016 SEE Experience</vt:lpstr>
      <vt:lpstr>2017 SEE Experience</vt:lpstr>
      <vt:lpstr>2017 SEE experience</vt:lpstr>
      <vt:lpstr>Lessons Learned</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When Asteroids attack</dc:title>
  <dc:creator>cmo M</dc:creator>
  <cp:lastModifiedBy>cmo M</cp:lastModifiedBy>
  <cp:revision>32</cp:revision>
  <dcterms:created xsi:type="dcterms:W3CDTF">2017-04-03T22:13:35Z</dcterms:created>
  <dcterms:modified xsi:type="dcterms:W3CDTF">2017-04-06T22:25:36Z</dcterms:modified>
</cp:coreProperties>
</file>

<file path=docProps/thumbnail.jpeg>
</file>